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74" r:id="rId4"/>
    <p:sldId id="259" r:id="rId5"/>
    <p:sldId id="261" r:id="rId6"/>
    <p:sldId id="262" r:id="rId7"/>
    <p:sldId id="263" r:id="rId8"/>
    <p:sldId id="275" r:id="rId9"/>
    <p:sldId id="269" r:id="rId10"/>
    <p:sldId id="270"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FA1CD1-1845-4E71-B9B6-955B52C793CF}" v="6" dt="2023-10-01T17:00:53.227"/>
  </p1510:revLst>
</p1510:revInfo>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1" autoAdjust="0"/>
    <p:restoredTop sz="94660"/>
  </p:normalViewPr>
  <p:slideViewPr>
    <p:cSldViewPr>
      <p:cViewPr varScale="1">
        <p:scale>
          <a:sx n="58" d="100"/>
          <a:sy n="58" d="100"/>
        </p:scale>
        <p:origin x="576" y="44"/>
      </p:cViewPr>
      <p:guideLst>
        <p:guide pos="3840"/>
        <p:guide orient="horz" pos="2160"/>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il Klanchesser" userId="a207f91e-6365-4417-b23d-0b82dcda7c29" providerId="ADAL" clId="{2BFA1CD1-1845-4E71-B9B6-955B52C793CF}"/>
    <pc:docChg chg="custSel addSld delSld modSld">
      <pc:chgData name="Gail Klanchesser" userId="a207f91e-6365-4417-b23d-0b82dcda7c29" providerId="ADAL" clId="{2BFA1CD1-1845-4E71-B9B6-955B52C793CF}" dt="2023-10-01T17:24:59.613" v="924" actId="207"/>
      <pc:docMkLst>
        <pc:docMk/>
      </pc:docMkLst>
      <pc:sldChg chg="addSp modSp mod">
        <pc:chgData name="Gail Klanchesser" userId="a207f91e-6365-4417-b23d-0b82dcda7c29" providerId="ADAL" clId="{2BFA1CD1-1845-4E71-B9B6-955B52C793CF}" dt="2023-10-01T17:24:59.613" v="924" actId="207"/>
        <pc:sldMkLst>
          <pc:docMk/>
          <pc:sldMk cId="435141664" sldId="256"/>
        </pc:sldMkLst>
        <pc:spChg chg="add mod">
          <ac:chgData name="Gail Klanchesser" userId="a207f91e-6365-4417-b23d-0b82dcda7c29" providerId="ADAL" clId="{2BFA1CD1-1845-4E71-B9B6-955B52C793CF}" dt="2023-10-01T17:24:59.613" v="924" actId="207"/>
          <ac:spMkLst>
            <pc:docMk/>
            <pc:sldMk cId="435141664" sldId="256"/>
            <ac:spMk id="3" creationId="{4CE2244E-0B6D-167A-1A88-E0E73198FFA7}"/>
          </ac:spMkLst>
        </pc:spChg>
        <pc:spChg chg="mod">
          <ac:chgData name="Gail Klanchesser" userId="a207f91e-6365-4417-b23d-0b82dcda7c29" providerId="ADAL" clId="{2BFA1CD1-1845-4E71-B9B6-955B52C793CF}" dt="2023-10-01T16:40:58.632" v="13" actId="20577"/>
          <ac:spMkLst>
            <pc:docMk/>
            <pc:sldMk cId="435141664" sldId="256"/>
            <ac:spMk id="5" creationId="{47A447F4-1192-4813-B606-4D8CA1B050DF}"/>
          </ac:spMkLst>
        </pc:spChg>
      </pc:sldChg>
      <pc:sldChg chg="modSp mod">
        <pc:chgData name="Gail Klanchesser" userId="a207f91e-6365-4417-b23d-0b82dcda7c29" providerId="ADAL" clId="{2BFA1CD1-1845-4E71-B9B6-955B52C793CF}" dt="2023-10-01T16:46:08.270" v="263" actId="20577"/>
        <pc:sldMkLst>
          <pc:docMk/>
          <pc:sldMk cId="2637673684" sldId="262"/>
        </pc:sldMkLst>
        <pc:spChg chg="mod">
          <ac:chgData name="Gail Klanchesser" userId="a207f91e-6365-4417-b23d-0b82dcda7c29" providerId="ADAL" clId="{2BFA1CD1-1845-4E71-B9B6-955B52C793CF}" dt="2023-10-01T16:46:08.270" v="263" actId="20577"/>
          <ac:spMkLst>
            <pc:docMk/>
            <pc:sldMk cId="2637673684" sldId="262"/>
            <ac:spMk id="4" creationId="{00000000-0000-0000-0000-000000000000}"/>
          </ac:spMkLst>
        </pc:spChg>
      </pc:sldChg>
      <pc:sldChg chg="del">
        <pc:chgData name="Gail Klanchesser" userId="a207f91e-6365-4417-b23d-0b82dcda7c29" providerId="ADAL" clId="{2BFA1CD1-1845-4E71-B9B6-955B52C793CF}" dt="2023-10-01T16:50:26.595" v="276" actId="2696"/>
        <pc:sldMkLst>
          <pc:docMk/>
          <pc:sldMk cId="3470240826" sldId="271"/>
        </pc:sldMkLst>
      </pc:sldChg>
      <pc:sldChg chg="addSp modSp mod modAnim">
        <pc:chgData name="Gail Klanchesser" userId="a207f91e-6365-4417-b23d-0b82dcda7c29" providerId="ADAL" clId="{2BFA1CD1-1845-4E71-B9B6-955B52C793CF}" dt="2023-10-01T16:48:56.789" v="275"/>
        <pc:sldMkLst>
          <pc:docMk/>
          <pc:sldMk cId="470202079" sldId="272"/>
        </pc:sldMkLst>
        <pc:spChg chg="mod">
          <ac:chgData name="Gail Klanchesser" userId="a207f91e-6365-4417-b23d-0b82dcda7c29" providerId="ADAL" clId="{2BFA1CD1-1845-4E71-B9B6-955B52C793CF}" dt="2023-10-01T16:48:14.428" v="269" actId="1076"/>
          <ac:spMkLst>
            <pc:docMk/>
            <pc:sldMk cId="470202079" sldId="272"/>
            <ac:spMk id="2" creationId="{00000000-0000-0000-0000-000000000000}"/>
          </ac:spMkLst>
        </pc:spChg>
        <pc:spChg chg="add mod">
          <ac:chgData name="Gail Klanchesser" userId="a207f91e-6365-4417-b23d-0b82dcda7c29" providerId="ADAL" clId="{2BFA1CD1-1845-4E71-B9B6-955B52C793CF}" dt="2023-10-01T16:48:37.121" v="273" actId="1076"/>
          <ac:spMkLst>
            <pc:docMk/>
            <pc:sldMk cId="470202079" sldId="272"/>
            <ac:spMk id="3" creationId="{7816E9D9-56E1-73DB-9BC0-3D2944AD380E}"/>
          </ac:spMkLst>
        </pc:spChg>
      </pc:sldChg>
      <pc:sldChg chg="addSp modSp mod">
        <pc:chgData name="Gail Klanchesser" userId="a207f91e-6365-4417-b23d-0b82dcda7c29" providerId="ADAL" clId="{2BFA1CD1-1845-4E71-B9B6-955B52C793CF}" dt="2023-10-01T17:01:48.205" v="860" actId="2711"/>
        <pc:sldMkLst>
          <pc:docMk/>
          <pc:sldMk cId="2332629187" sldId="273"/>
        </pc:sldMkLst>
        <pc:spChg chg="mod">
          <ac:chgData name="Gail Klanchesser" userId="a207f91e-6365-4417-b23d-0b82dcda7c29" providerId="ADAL" clId="{2BFA1CD1-1845-4E71-B9B6-955B52C793CF}" dt="2023-10-01T17:00:32.382" v="796" actId="1076"/>
          <ac:spMkLst>
            <pc:docMk/>
            <pc:sldMk cId="2332629187" sldId="273"/>
            <ac:spMk id="2" creationId="{00000000-0000-0000-0000-000000000000}"/>
          </ac:spMkLst>
        </pc:spChg>
        <pc:spChg chg="add mod">
          <ac:chgData name="Gail Klanchesser" userId="a207f91e-6365-4417-b23d-0b82dcda7c29" providerId="ADAL" clId="{2BFA1CD1-1845-4E71-B9B6-955B52C793CF}" dt="2023-10-01T17:01:48.205" v="860" actId="2711"/>
          <ac:spMkLst>
            <pc:docMk/>
            <pc:sldMk cId="2332629187" sldId="273"/>
            <ac:spMk id="3" creationId="{227C37A0-8A2D-B041-7292-DE84BE19368F}"/>
          </ac:spMkLst>
        </pc:spChg>
      </pc:sldChg>
      <pc:sldChg chg="modSp mod">
        <pc:chgData name="Gail Klanchesser" userId="a207f91e-6365-4417-b23d-0b82dcda7c29" providerId="ADAL" clId="{2BFA1CD1-1845-4E71-B9B6-955B52C793CF}" dt="2023-10-01T16:58:13.842" v="767" actId="1076"/>
        <pc:sldMkLst>
          <pc:docMk/>
          <pc:sldMk cId="2452453368" sldId="274"/>
        </pc:sldMkLst>
        <pc:spChg chg="mod">
          <ac:chgData name="Gail Klanchesser" userId="a207f91e-6365-4417-b23d-0b82dcda7c29" providerId="ADAL" clId="{2BFA1CD1-1845-4E71-B9B6-955B52C793CF}" dt="2023-10-01T16:58:10.679" v="766" actId="14100"/>
          <ac:spMkLst>
            <pc:docMk/>
            <pc:sldMk cId="2452453368" sldId="274"/>
            <ac:spMk id="3" creationId="{21B3E7D8-5E23-22F4-F7E3-27DC481D1D1E}"/>
          </ac:spMkLst>
        </pc:spChg>
        <pc:spChg chg="mod">
          <ac:chgData name="Gail Klanchesser" userId="a207f91e-6365-4417-b23d-0b82dcda7c29" providerId="ADAL" clId="{2BFA1CD1-1845-4E71-B9B6-955B52C793CF}" dt="2023-10-01T16:58:13.842" v="767" actId="1076"/>
          <ac:spMkLst>
            <pc:docMk/>
            <pc:sldMk cId="2452453368" sldId="274"/>
            <ac:spMk id="4" creationId="{D6064164-CBE3-46DB-B851-FFD892DFEF8B}"/>
          </ac:spMkLst>
        </pc:spChg>
      </pc:sldChg>
      <pc:sldChg chg="addSp delSp modSp add mod">
        <pc:chgData name="Gail Klanchesser" userId="a207f91e-6365-4417-b23d-0b82dcda7c29" providerId="ADAL" clId="{2BFA1CD1-1845-4E71-B9B6-955B52C793CF}" dt="2023-10-01T16:59:42.691" v="795" actId="6549"/>
        <pc:sldMkLst>
          <pc:docMk/>
          <pc:sldMk cId="975273881" sldId="275"/>
        </pc:sldMkLst>
        <pc:spChg chg="mod">
          <ac:chgData name="Gail Klanchesser" userId="a207f91e-6365-4417-b23d-0b82dcda7c29" providerId="ADAL" clId="{2BFA1CD1-1845-4E71-B9B6-955B52C793CF}" dt="2023-10-01T16:50:52.823" v="282" actId="20577"/>
          <ac:spMkLst>
            <pc:docMk/>
            <pc:sldMk cId="975273881" sldId="275"/>
            <ac:spMk id="2" creationId="{00000000-0000-0000-0000-000000000000}"/>
          </ac:spMkLst>
        </pc:spChg>
        <pc:spChg chg="del">
          <ac:chgData name="Gail Klanchesser" userId="a207f91e-6365-4417-b23d-0b82dcda7c29" providerId="ADAL" clId="{2BFA1CD1-1845-4E71-B9B6-955B52C793CF}" dt="2023-10-01T16:51:24.959" v="285" actId="21"/>
          <ac:spMkLst>
            <pc:docMk/>
            <pc:sldMk cId="975273881" sldId="275"/>
            <ac:spMk id="3" creationId="{D4CC4EDA-9B87-4A0A-9941-06A1819E0959}"/>
          </ac:spMkLst>
        </pc:spChg>
        <pc:spChg chg="del mod">
          <ac:chgData name="Gail Klanchesser" userId="a207f91e-6365-4417-b23d-0b82dcda7c29" providerId="ADAL" clId="{2BFA1CD1-1845-4E71-B9B6-955B52C793CF}" dt="2023-10-01T16:51:09.862" v="284" actId="21"/>
          <ac:spMkLst>
            <pc:docMk/>
            <pc:sldMk cId="975273881" sldId="275"/>
            <ac:spMk id="4" creationId="{3A78F951-8E94-4A97-BF5D-30112DA17A76}"/>
          </ac:spMkLst>
        </pc:spChg>
        <pc:spChg chg="add mod">
          <ac:chgData name="Gail Klanchesser" userId="a207f91e-6365-4417-b23d-0b82dcda7c29" providerId="ADAL" clId="{2BFA1CD1-1845-4E71-B9B6-955B52C793CF}" dt="2023-10-01T16:59:42.691" v="795" actId="6549"/>
          <ac:spMkLst>
            <pc:docMk/>
            <pc:sldMk cId="975273881" sldId="275"/>
            <ac:spMk id="6" creationId="{4448ED59-739D-D1E3-1A64-29C06404129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204CD-6958-4A55-82AA-4AD73B3B6A19}" type="doc">
      <dgm:prSet loTypeId="urn:microsoft.com/office/officeart/2005/8/layout/process4" loCatId="list" qsTypeId="urn:microsoft.com/office/officeart/2005/8/quickstyle/simple1" qsCatId="simple" csTypeId="urn:microsoft.com/office/officeart/2005/8/colors/colorful3" csCatId="colorful" phldr="1"/>
      <dgm:spPr/>
      <dgm:t>
        <a:bodyPr/>
        <a:lstStyle/>
        <a:p>
          <a:endParaRPr lang="en-US"/>
        </a:p>
      </dgm:t>
    </dgm:pt>
    <dgm:pt modelId="{C712D637-7FF1-401C-9304-F85D1B95B226}">
      <dgm:prSet phldrT="[Text]"/>
      <dgm:spPr/>
      <dgm:t>
        <a:bodyPr/>
        <a:lstStyle/>
        <a:p>
          <a:r>
            <a:rPr lang="en-US" dirty="0"/>
            <a:t>Class supplies</a:t>
          </a:r>
        </a:p>
      </dgm:t>
    </dgm:pt>
    <dgm:pt modelId="{05E1DD5C-7FEF-48F0-9651-C74D082ACBA9}" type="parTrans" cxnId="{9653D664-EC18-40D7-9F5E-3B27A70DCA4D}">
      <dgm:prSet/>
      <dgm:spPr/>
      <dgm:t>
        <a:bodyPr/>
        <a:lstStyle/>
        <a:p>
          <a:endParaRPr lang="en-US"/>
        </a:p>
      </dgm:t>
    </dgm:pt>
    <dgm:pt modelId="{F14B97BF-E90F-4D5A-A42B-6364BCB81249}" type="sibTrans" cxnId="{9653D664-EC18-40D7-9F5E-3B27A70DCA4D}">
      <dgm:prSet/>
      <dgm:spPr/>
      <dgm:t>
        <a:bodyPr/>
        <a:lstStyle/>
        <a:p>
          <a:endParaRPr lang="en-US"/>
        </a:p>
      </dgm:t>
    </dgm:pt>
    <dgm:pt modelId="{DB6AA457-F75F-415D-BDD5-92045774FE4B}">
      <dgm:prSet phldrT="[Text]"/>
      <dgm:spPr/>
      <dgm:t>
        <a:bodyPr/>
        <a:lstStyle/>
        <a:p>
          <a:r>
            <a:rPr lang="en-US" dirty="0"/>
            <a:t>Where costs</a:t>
          </a:r>
        </a:p>
      </dgm:t>
    </dgm:pt>
    <dgm:pt modelId="{195DBB62-3C1E-4BED-ADB6-6E31CA6ABD63}" type="parTrans" cxnId="{93F76B4F-907D-4630-B1A9-C3BE3C102DFF}">
      <dgm:prSet/>
      <dgm:spPr/>
      <dgm:t>
        <a:bodyPr/>
        <a:lstStyle/>
        <a:p>
          <a:endParaRPr lang="en-US"/>
        </a:p>
      </dgm:t>
    </dgm:pt>
    <dgm:pt modelId="{C684833D-85CC-4010-A138-ABC65E139C69}" type="sibTrans" cxnId="{93F76B4F-907D-4630-B1A9-C3BE3C102DFF}">
      <dgm:prSet/>
      <dgm:spPr/>
      <dgm:t>
        <a:bodyPr/>
        <a:lstStyle/>
        <a:p>
          <a:endParaRPr lang="en-US"/>
        </a:p>
      </dgm:t>
    </dgm:pt>
    <dgm:pt modelId="{C3DC95A2-4D92-42C5-966E-8600E4BA31BD}">
      <dgm:prSet phldrT="[Text]"/>
      <dgm:spPr/>
      <dgm:t>
        <a:bodyPr/>
        <a:lstStyle/>
        <a:p>
          <a:r>
            <a:rPr lang="en-US" dirty="0"/>
            <a:t>Instructor costs</a:t>
          </a:r>
        </a:p>
      </dgm:t>
    </dgm:pt>
    <dgm:pt modelId="{F9D94033-59E5-4228-A5F3-6CB272E77E3B}" type="parTrans" cxnId="{8A476EEB-6A39-4004-AD8C-BD56913E7B26}">
      <dgm:prSet/>
      <dgm:spPr/>
      <dgm:t>
        <a:bodyPr/>
        <a:lstStyle/>
        <a:p>
          <a:endParaRPr lang="en-US"/>
        </a:p>
      </dgm:t>
    </dgm:pt>
    <dgm:pt modelId="{A43E3114-C8AC-4F44-952D-8A0D6A8A6B45}" type="sibTrans" cxnId="{8A476EEB-6A39-4004-AD8C-BD56913E7B26}">
      <dgm:prSet/>
      <dgm:spPr/>
      <dgm:t>
        <a:bodyPr/>
        <a:lstStyle/>
        <a:p>
          <a:endParaRPr lang="en-US"/>
        </a:p>
      </dgm:t>
    </dgm:pt>
    <dgm:pt modelId="{31D3AE5D-DA06-4E2D-9D68-F5531DFE7C2B}" type="pres">
      <dgm:prSet presAssocID="{CD5204CD-6958-4A55-82AA-4AD73B3B6A19}" presName="Name0" presStyleCnt="0">
        <dgm:presLayoutVars>
          <dgm:dir/>
          <dgm:animLvl val="lvl"/>
          <dgm:resizeHandles val="exact"/>
        </dgm:presLayoutVars>
      </dgm:prSet>
      <dgm:spPr/>
    </dgm:pt>
    <dgm:pt modelId="{127AFF01-F37D-42CC-8885-1689151201CD}" type="pres">
      <dgm:prSet presAssocID="{C3DC95A2-4D92-42C5-966E-8600E4BA31BD}" presName="boxAndChildren" presStyleCnt="0"/>
      <dgm:spPr/>
    </dgm:pt>
    <dgm:pt modelId="{588D9B7D-EC68-4FB0-96F2-2E47AC868059}" type="pres">
      <dgm:prSet presAssocID="{C3DC95A2-4D92-42C5-966E-8600E4BA31BD}" presName="parentTextBox" presStyleLbl="node1" presStyleIdx="0" presStyleCnt="3" custScaleY="36142"/>
      <dgm:spPr/>
    </dgm:pt>
    <dgm:pt modelId="{7F8DEC81-0DCB-4545-8129-1A1632B41B5E}" type="pres">
      <dgm:prSet presAssocID="{C684833D-85CC-4010-A138-ABC65E139C69}" presName="sp" presStyleCnt="0"/>
      <dgm:spPr/>
    </dgm:pt>
    <dgm:pt modelId="{33200553-5A1C-45F1-A422-26ECCEDBD439}" type="pres">
      <dgm:prSet presAssocID="{DB6AA457-F75F-415D-BDD5-92045774FE4B}" presName="arrowAndChildren" presStyleCnt="0"/>
      <dgm:spPr/>
    </dgm:pt>
    <dgm:pt modelId="{7371425A-4D37-4FA7-A21E-1529F4324E45}" type="pres">
      <dgm:prSet presAssocID="{DB6AA457-F75F-415D-BDD5-92045774FE4B}" presName="parentTextArrow" presStyleLbl="node1" presStyleIdx="1" presStyleCnt="3" custScaleY="43492"/>
      <dgm:spPr/>
    </dgm:pt>
    <dgm:pt modelId="{0226793B-92A0-4530-A8D1-D80AF6A16C31}" type="pres">
      <dgm:prSet presAssocID="{F14B97BF-E90F-4D5A-A42B-6364BCB81249}" presName="sp" presStyleCnt="0"/>
      <dgm:spPr/>
    </dgm:pt>
    <dgm:pt modelId="{1A669411-1539-46A4-9D6E-2C85E15B0FA6}" type="pres">
      <dgm:prSet presAssocID="{C712D637-7FF1-401C-9304-F85D1B95B226}" presName="arrowAndChildren" presStyleCnt="0"/>
      <dgm:spPr/>
    </dgm:pt>
    <dgm:pt modelId="{859CA2CA-8A33-4975-9F01-7A3C8BB729DE}" type="pres">
      <dgm:prSet presAssocID="{C712D637-7FF1-401C-9304-F85D1B95B226}" presName="parentTextArrow" presStyleLbl="node1" presStyleIdx="2" presStyleCnt="3" custScaleY="37621" custLinFactNeighborY="-798"/>
      <dgm:spPr/>
    </dgm:pt>
  </dgm:ptLst>
  <dgm:cxnLst>
    <dgm:cxn modelId="{9653D664-EC18-40D7-9F5E-3B27A70DCA4D}" srcId="{CD5204CD-6958-4A55-82AA-4AD73B3B6A19}" destId="{C712D637-7FF1-401C-9304-F85D1B95B226}" srcOrd="0" destOrd="0" parTransId="{05E1DD5C-7FEF-48F0-9651-C74D082ACBA9}" sibTransId="{F14B97BF-E90F-4D5A-A42B-6364BCB81249}"/>
    <dgm:cxn modelId="{93F76B4F-907D-4630-B1A9-C3BE3C102DFF}" srcId="{CD5204CD-6958-4A55-82AA-4AD73B3B6A19}" destId="{DB6AA457-F75F-415D-BDD5-92045774FE4B}" srcOrd="1" destOrd="0" parTransId="{195DBB62-3C1E-4BED-ADB6-6E31CA6ABD63}" sibTransId="{C684833D-85CC-4010-A138-ABC65E139C69}"/>
    <dgm:cxn modelId="{8C9BD688-12E5-4F5A-8BDA-E772A4740AB3}" type="presOf" srcId="{C712D637-7FF1-401C-9304-F85D1B95B226}" destId="{859CA2CA-8A33-4975-9F01-7A3C8BB729DE}" srcOrd="0" destOrd="0" presId="urn:microsoft.com/office/officeart/2005/8/layout/process4"/>
    <dgm:cxn modelId="{C5225FAC-9385-411A-BFDD-CA9618BF9F59}" type="presOf" srcId="{C3DC95A2-4D92-42C5-966E-8600E4BA31BD}" destId="{588D9B7D-EC68-4FB0-96F2-2E47AC868059}" srcOrd="0" destOrd="0" presId="urn:microsoft.com/office/officeart/2005/8/layout/process4"/>
    <dgm:cxn modelId="{0CE79BAC-C717-4253-9B80-C8A96B03C6F6}" type="presOf" srcId="{DB6AA457-F75F-415D-BDD5-92045774FE4B}" destId="{7371425A-4D37-4FA7-A21E-1529F4324E45}" srcOrd="0" destOrd="0" presId="urn:microsoft.com/office/officeart/2005/8/layout/process4"/>
    <dgm:cxn modelId="{8F9C94B8-2722-4DFB-8419-922357272B6B}" type="presOf" srcId="{CD5204CD-6958-4A55-82AA-4AD73B3B6A19}" destId="{31D3AE5D-DA06-4E2D-9D68-F5531DFE7C2B}" srcOrd="0" destOrd="0" presId="urn:microsoft.com/office/officeart/2005/8/layout/process4"/>
    <dgm:cxn modelId="{8A476EEB-6A39-4004-AD8C-BD56913E7B26}" srcId="{CD5204CD-6958-4A55-82AA-4AD73B3B6A19}" destId="{C3DC95A2-4D92-42C5-966E-8600E4BA31BD}" srcOrd="2" destOrd="0" parTransId="{F9D94033-59E5-4228-A5F3-6CB272E77E3B}" sibTransId="{A43E3114-C8AC-4F44-952D-8A0D6A8A6B45}"/>
    <dgm:cxn modelId="{598A8450-75AF-481D-9841-1D23F9884FD1}" type="presParOf" srcId="{31D3AE5D-DA06-4E2D-9D68-F5531DFE7C2B}" destId="{127AFF01-F37D-42CC-8885-1689151201CD}" srcOrd="0" destOrd="0" presId="urn:microsoft.com/office/officeart/2005/8/layout/process4"/>
    <dgm:cxn modelId="{DA7B1C90-E6CA-4055-851A-0557606EBDAC}" type="presParOf" srcId="{127AFF01-F37D-42CC-8885-1689151201CD}" destId="{588D9B7D-EC68-4FB0-96F2-2E47AC868059}" srcOrd="0" destOrd="0" presId="urn:microsoft.com/office/officeart/2005/8/layout/process4"/>
    <dgm:cxn modelId="{47EA5B00-FECA-4EA3-8858-020831D68EBC}" type="presParOf" srcId="{31D3AE5D-DA06-4E2D-9D68-F5531DFE7C2B}" destId="{7F8DEC81-0DCB-4545-8129-1A1632B41B5E}" srcOrd="1" destOrd="0" presId="urn:microsoft.com/office/officeart/2005/8/layout/process4"/>
    <dgm:cxn modelId="{F9086655-70F6-4D62-803D-9FB2B9CECBD7}" type="presParOf" srcId="{31D3AE5D-DA06-4E2D-9D68-F5531DFE7C2B}" destId="{33200553-5A1C-45F1-A422-26ECCEDBD439}" srcOrd="2" destOrd="0" presId="urn:microsoft.com/office/officeart/2005/8/layout/process4"/>
    <dgm:cxn modelId="{F9C4E479-1A12-49B4-840E-90ED42B6D93D}" type="presParOf" srcId="{33200553-5A1C-45F1-A422-26ECCEDBD439}" destId="{7371425A-4D37-4FA7-A21E-1529F4324E45}" srcOrd="0" destOrd="0" presId="urn:microsoft.com/office/officeart/2005/8/layout/process4"/>
    <dgm:cxn modelId="{DF157FA0-6CFF-475F-B2C1-C14A30CA284D}" type="presParOf" srcId="{31D3AE5D-DA06-4E2D-9D68-F5531DFE7C2B}" destId="{0226793B-92A0-4530-A8D1-D80AF6A16C31}" srcOrd="3" destOrd="0" presId="urn:microsoft.com/office/officeart/2005/8/layout/process4"/>
    <dgm:cxn modelId="{D9B8890F-622F-4EF7-B8C9-501999392107}" type="presParOf" srcId="{31D3AE5D-DA06-4E2D-9D68-F5531DFE7C2B}" destId="{1A669411-1539-46A4-9D6E-2C85E15B0FA6}" srcOrd="4" destOrd="0" presId="urn:microsoft.com/office/officeart/2005/8/layout/process4"/>
    <dgm:cxn modelId="{CF2E4F72-F757-4A14-BF45-750381229016}" type="presParOf" srcId="{1A669411-1539-46A4-9D6E-2C85E15B0FA6}" destId="{859CA2CA-8A33-4975-9F01-7A3C8BB729D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D9B7D-EC68-4FB0-96F2-2E47AC868059}">
      <dsp:nvSpPr>
        <dsp:cNvPr id="0" name=""/>
        <dsp:cNvSpPr/>
      </dsp:nvSpPr>
      <dsp:spPr>
        <a:xfrm>
          <a:off x="0" y="2591508"/>
          <a:ext cx="5943600" cy="7688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Instructor costs</a:t>
          </a:r>
        </a:p>
      </dsp:txBody>
      <dsp:txXfrm>
        <a:off x="0" y="2591508"/>
        <a:ext cx="5943600" cy="768875"/>
      </dsp:txXfrm>
    </dsp:sp>
    <dsp:sp modelId="{7371425A-4D37-4FA7-A21E-1529F4324E45}">
      <dsp:nvSpPr>
        <dsp:cNvPr id="0" name=""/>
        <dsp:cNvSpPr/>
      </dsp:nvSpPr>
      <dsp:spPr>
        <a:xfrm rot="10800000">
          <a:off x="0" y="1200403"/>
          <a:ext cx="5943600" cy="1423015"/>
        </a:xfrm>
        <a:prstGeom prst="upArrowCallout">
          <a:avLst/>
        </a:prstGeom>
        <a:solidFill>
          <a:schemeClr val="accent3">
            <a:hueOff val="-2534557"/>
            <a:satOff val="-1169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Where costs</a:t>
          </a:r>
        </a:p>
      </dsp:txBody>
      <dsp:txXfrm rot="10800000">
        <a:off x="0" y="1200403"/>
        <a:ext cx="5943600" cy="924632"/>
      </dsp:txXfrm>
    </dsp:sp>
    <dsp:sp modelId="{859CA2CA-8A33-4975-9F01-7A3C8BB729DE}">
      <dsp:nvSpPr>
        <dsp:cNvPr id="0" name=""/>
        <dsp:cNvSpPr/>
      </dsp:nvSpPr>
      <dsp:spPr>
        <a:xfrm rot="10800000">
          <a:off x="0" y="0"/>
          <a:ext cx="5943600" cy="1230921"/>
        </a:xfrm>
        <a:prstGeom prst="upArrowCallout">
          <a:avLst/>
        </a:prstGeom>
        <a:solidFill>
          <a:schemeClr val="accent3">
            <a:hueOff val="-5069114"/>
            <a:satOff val="-23387"/>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Class supplies</a:t>
          </a:r>
        </a:p>
      </dsp:txBody>
      <dsp:txXfrm rot="10800000">
        <a:off x="0" y="0"/>
        <a:ext cx="5943600" cy="79981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3B725B-653D-4166-A8E9-72A38A1847CF}" type="datetimeFigureOut">
              <a:rPr lang="en-US"/>
              <a:t>10/1/2023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861E8E-D392-497B-BB21-122DD7C27CF3}" type="slidenum">
              <a:rPr/>
              <a:t>‹#›</a:t>
            </a:fld>
            <a:endParaRPr/>
          </a:p>
        </p:txBody>
      </p:sp>
    </p:spTree>
    <p:extLst>
      <p:ext uri="{BB962C8B-B14F-4D97-AF65-F5344CB8AC3E}">
        <p14:creationId xmlns:p14="http://schemas.microsoft.com/office/powerpoint/2010/main" val="12083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64CD-0576-4A9A-BD06-7889D6E60BDC}" type="datetimeFigureOut">
              <a:rPr lang="en-US"/>
              <a:t>10/1/2023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5D449-B875-4B8D-8E66-224D27E54C9A}" type="slidenum">
              <a:rPr/>
              <a:t>‹#›</a:t>
            </a:fld>
            <a:endParaRPr/>
          </a:p>
        </p:txBody>
      </p:sp>
    </p:spTree>
    <p:extLst>
      <p:ext uri="{BB962C8B-B14F-4D97-AF65-F5344CB8AC3E}">
        <p14:creationId xmlns:p14="http://schemas.microsoft.com/office/powerpoint/2010/main" val="134997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D9D9D9"/>
            </a:gs>
            <a:gs pos="100000">
              <a:schemeClr val="bg1"/>
            </a:gs>
          </a:gsLst>
          <a:lin ang="81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6225" y="1828800"/>
            <a:ext cx="4098175" cy="3177380"/>
          </a:xfrm>
        </p:spPr>
        <p:txBody>
          <a:bodyPr anchor="b">
            <a:normAutofit/>
          </a:bodyPr>
          <a:lstStyle>
            <a:lvl1pPr algn="l">
              <a:lnSpc>
                <a:spcPct val="80000"/>
              </a:lnSpc>
              <a:defRPr sz="5400">
                <a:solidFill>
                  <a:schemeClr val="accent1"/>
                </a:solidFill>
              </a:defRPr>
            </a:lvl1pPr>
          </a:lstStyle>
          <a:p>
            <a:r>
              <a:rPr lang="en-US"/>
              <a:t>Click to edit Master title style</a:t>
            </a:r>
            <a:endParaRPr/>
          </a:p>
        </p:txBody>
      </p:sp>
      <p:sp>
        <p:nvSpPr>
          <p:cNvPr id="3" name="Subtitle 2"/>
          <p:cNvSpPr>
            <a:spLocks noGrp="1"/>
          </p:cNvSpPr>
          <p:nvPr>
            <p:ph type="subTitle" idx="1"/>
          </p:nvPr>
        </p:nvSpPr>
        <p:spPr>
          <a:xfrm>
            <a:off x="626225" y="5181600"/>
            <a:ext cx="4098175" cy="685800"/>
          </a:xfrm>
        </p:spPr>
        <p:txBody>
          <a:bodyPr>
            <a:normAutofit/>
          </a:bodyPr>
          <a:lstStyle>
            <a:lvl1pPr marL="0" indent="0" algn="l">
              <a:buNone/>
              <a:defRPr sz="2000" cap="all" baseline="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7" name="Picture 6" descr="EKG lin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5188688" y="-1"/>
            <a:ext cx="7000137" cy="6858001"/>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10/1/2023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descr="Rectangle"/>
          <p:cNvSpPr/>
          <p:nvPr/>
        </p:nvSpPr>
        <p:spPr>
          <a:xfrm>
            <a:off x="9982200" y="0"/>
            <a:ext cx="2209800" cy="6858000"/>
          </a:xfrm>
          <a:prstGeom prst="rect">
            <a:avLst/>
          </a:prstGeom>
          <a:gradFill flip="none" rotWithShape="1">
            <a:gsLst>
              <a:gs pos="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058399" y="457201"/>
            <a:ext cx="2057401" cy="59436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09600" y="457200"/>
            <a:ext cx="9067800" cy="5943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10/1/2023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10/1/2023</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flip="none" rotWithShape="1">
          <a:gsLst>
            <a:gs pos="0">
              <a:schemeClr val="accent1"/>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7" name="Rectangle 6" descr="Rectangle"/>
          <p:cNvSpPr/>
          <p:nvPr/>
        </p:nvSpPr>
        <p:spPr>
          <a:xfrm>
            <a:off x="265112" y="228600"/>
            <a:ext cx="11658600" cy="6400800"/>
          </a:xfrm>
          <a:prstGeom prst="rect">
            <a:avLst/>
          </a:prstGeom>
          <a:noFill/>
          <a:ln w="15875">
            <a:gradFill flip="none" rotWithShape="1">
              <a:gsLst>
                <a:gs pos="0">
                  <a:schemeClr val="bg1">
                    <a:lumMod val="75000"/>
                  </a:schemeClr>
                </a:gs>
                <a:gs pos="100000">
                  <a:schemeClr val="bg1"/>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066800" y="1828800"/>
            <a:ext cx="7772400" cy="3177380"/>
          </a:xfrm>
        </p:spPr>
        <p:txBody>
          <a:bodyPr anchor="b">
            <a:normAutofit/>
          </a:bodyPr>
          <a:lstStyle>
            <a:lvl1pPr>
              <a:lnSpc>
                <a:spcPct val="80000"/>
              </a:lnSpc>
              <a:defRPr sz="5400"/>
            </a:lvl1pPr>
          </a:lstStyle>
          <a:p>
            <a:r>
              <a:rPr lang="en-US"/>
              <a:t>Click to edit Master title style</a:t>
            </a:r>
            <a:endParaRPr/>
          </a:p>
        </p:txBody>
      </p:sp>
      <p:sp>
        <p:nvSpPr>
          <p:cNvPr id="3" name="Text Placeholder 2"/>
          <p:cNvSpPr>
            <a:spLocks noGrp="1"/>
          </p:cNvSpPr>
          <p:nvPr>
            <p:ph type="body" idx="1"/>
          </p:nvPr>
        </p:nvSpPr>
        <p:spPr>
          <a:xfrm>
            <a:off x="1066800" y="5181600"/>
            <a:ext cx="7772400" cy="685800"/>
          </a:xfrm>
        </p:spPr>
        <p:txBody>
          <a:bodyPr>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0668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3246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7CC0096-1860-4642-9CD2-0079EA5E7CD1}" type="datetimeFigureOut">
              <a:rPr lang="en-US"/>
              <a:t>10/1/2023</a:t>
            </a:fld>
            <a:endParaRPr/>
          </a:p>
        </p:txBody>
      </p:sp>
      <p:sp>
        <p:nvSpPr>
          <p:cNvPr id="7" name="Slide Number Placeholder 6"/>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0668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68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3246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7CC0096-1860-4642-9CD2-0079EA5E7CD1}" type="datetimeFigureOut">
              <a:rPr lang="en-US"/>
              <a:t>10/1/2023</a:t>
            </a:fld>
            <a:endParaRPr/>
          </a:p>
        </p:txBody>
      </p:sp>
      <p:sp>
        <p:nvSpPr>
          <p:cNvPr id="9" name="Slide Number Placeholder 8"/>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7CC0096-1860-4642-9CD2-0079EA5E7CD1}" type="datetimeFigureOut">
              <a:rPr lang="en-US"/>
              <a:t>10/1/2023</a:t>
            </a:fld>
            <a:endParaRPr/>
          </a:p>
        </p:txBody>
      </p:sp>
      <p:sp>
        <p:nvSpPr>
          <p:cNvPr id="5" name="Slide Number Placeholder 4"/>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37CC0096-1860-4642-9CD2-0079EA5E7CD1}" type="datetimeFigureOut">
              <a:rPr lang="en-US"/>
              <a:t>10/1/2023</a:t>
            </a:fld>
            <a:endParaRPr/>
          </a:p>
        </p:txBody>
      </p:sp>
      <p:sp>
        <p:nvSpPr>
          <p:cNvPr id="4" name="Slide Number Placeholder 3"/>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2700" y="3200400"/>
            <a:ext cx="3932237" cy="1752600"/>
          </a:xfrm>
        </p:spPr>
        <p:txBody>
          <a:bodyPr anchor="b">
            <a:normAutofit/>
          </a:bodyPr>
          <a:lstStyle>
            <a:lvl1pPr>
              <a:defRPr sz="3600"/>
            </a:lvl1pPr>
          </a:lstStyle>
          <a:p>
            <a:r>
              <a:rPr lang="en-US"/>
              <a:t>Click to edit Master title style</a:t>
            </a:r>
            <a:endParaRPr/>
          </a:p>
        </p:txBody>
      </p:sp>
      <p:sp>
        <p:nvSpPr>
          <p:cNvPr id="3" name="Content Placeholder 2"/>
          <p:cNvSpPr>
            <a:spLocks noGrp="1"/>
          </p:cNvSpPr>
          <p:nvPr>
            <p:ph idx="1"/>
          </p:nvPr>
        </p:nvSpPr>
        <p:spPr>
          <a:xfrm>
            <a:off x="609600" y="457201"/>
            <a:ext cx="5943600" cy="5943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632699" y="5029200"/>
            <a:ext cx="3932237" cy="1371600"/>
          </a:xfrm>
        </p:spPr>
        <p:txBody>
          <a:bodyPr>
            <a:normAutofit/>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5240" y="3200400"/>
            <a:ext cx="3932237" cy="1752600"/>
          </a:xfrm>
        </p:spPr>
        <p:txBody>
          <a:bodyPr anchor="b">
            <a:normAutofit/>
          </a:bodyPr>
          <a:lstStyle>
            <a:lvl1pPr>
              <a:defRPr sz="360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 y="0"/>
            <a:ext cx="7008810" cy="6857999"/>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635240" y="5029200"/>
            <a:ext cx="3932237" cy="137464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9D9D9"/>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7" name="red bar" descr="Red bar"/>
          <p:cNvSpPr/>
          <p:nvPr/>
        </p:nvSpPr>
        <p:spPr>
          <a:xfrm>
            <a:off x="1" y="1"/>
            <a:ext cx="12188824" cy="1524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66800" y="99220"/>
            <a:ext cx="10058400" cy="1325563"/>
          </a:xfrm>
          <a:prstGeom prst="rect">
            <a:avLst/>
          </a:prstGeom>
        </p:spPr>
        <p:txBody>
          <a:bodyPr vert="horz" lIns="91440" tIns="45720" rIns="91440" bIns="45720" rtlCol="0" anchor="ctr">
            <a:normAutofit/>
          </a:bodyPr>
          <a:lstStyle/>
          <a:p>
            <a:r>
              <a:rPr lang="en-US"/>
              <a:t>Click to edit Master title style</a:t>
            </a:r>
            <a:endParaRPr dirty="0"/>
          </a:p>
        </p:txBody>
      </p:sp>
      <p:sp>
        <p:nvSpPr>
          <p:cNvPr id="3" name="Text Placeholder 2"/>
          <p:cNvSpPr>
            <a:spLocks noGrp="1"/>
          </p:cNvSpPr>
          <p:nvPr>
            <p:ph type="body" idx="1"/>
          </p:nvPr>
        </p:nvSpPr>
        <p:spPr>
          <a:xfrm>
            <a:off x="1524000" y="1828799"/>
            <a:ext cx="9144000" cy="4572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066800" y="6481760"/>
            <a:ext cx="7848600" cy="239715"/>
          </a:xfrm>
          <a:prstGeom prst="rect">
            <a:avLst/>
          </a:prstGeom>
        </p:spPr>
        <p:txBody>
          <a:bodyPr vert="horz" lIns="91440" tIns="45720" rIns="91440" bIns="45720" rtlCol="0" anchor="ctr"/>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9067800" y="6465885"/>
            <a:ext cx="1066800" cy="239715"/>
          </a:xfrm>
          <a:prstGeom prst="rect">
            <a:avLst/>
          </a:prstGeom>
        </p:spPr>
        <p:txBody>
          <a:bodyPr vert="horz" lIns="91440" tIns="45720" rIns="91440" bIns="45720" rtlCol="0" anchor="ctr"/>
          <a:lstStyle>
            <a:lvl1pPr algn="r">
              <a:defRPr sz="1100">
                <a:solidFill>
                  <a:schemeClr val="tx1"/>
                </a:solidFill>
              </a:defRPr>
            </a:lvl1pPr>
          </a:lstStyle>
          <a:p>
            <a:fld id="{37CC0096-1860-4642-9CD2-0079EA5E7CD1}" type="datetimeFigureOut">
              <a:rPr lang="en-US" smtClean="0"/>
              <a:pPr/>
              <a:t>10/1/2023</a:t>
            </a:fld>
            <a:endParaRPr lang="en-US" dirty="0"/>
          </a:p>
        </p:txBody>
      </p:sp>
      <p:sp>
        <p:nvSpPr>
          <p:cNvPr id="6" name="Slide Number Placeholder 5"/>
          <p:cNvSpPr>
            <a:spLocks noGrp="1"/>
          </p:cNvSpPr>
          <p:nvPr>
            <p:ph type="sldNum" sz="quarter" idx="4"/>
          </p:nvPr>
        </p:nvSpPr>
        <p:spPr>
          <a:xfrm>
            <a:off x="10287000" y="6481760"/>
            <a:ext cx="838200" cy="239715"/>
          </a:xfrm>
          <a:prstGeom prst="rect">
            <a:avLst/>
          </a:prstGeom>
        </p:spPr>
        <p:txBody>
          <a:bodyPr vert="horz" lIns="91440" tIns="45720" rIns="91440" bIns="45720" rtlCol="0" anchor="ctr"/>
          <a:lstStyle>
            <a:lvl1pPr algn="r">
              <a:defRPr sz="1100">
                <a:solidFill>
                  <a:schemeClr val="tx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100000"/>
        <a:buFont typeface="Arial" pitchFamily="34" charset="0"/>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100000"/>
        <a:buFont typeface="Arial" pitchFamily="34" charset="0"/>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100000"/>
        <a:buFont typeface="Arial" pitchFamily="34" charset="0"/>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gail@coastalcpr.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merriam-webster.com/dictionary/market%20value"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712" y="1066800"/>
            <a:ext cx="4098175" cy="1805780"/>
          </a:xfrm>
        </p:spPr>
        <p:txBody>
          <a:bodyPr/>
          <a:lstStyle/>
          <a:p>
            <a:r>
              <a:rPr lang="en-US" dirty="0">
                <a:latin typeface="Modern Love Caps" panose="04070805081001020A01" pitchFamily="82" charset="0"/>
              </a:rPr>
              <a:t>How much does it cost?</a:t>
            </a:r>
          </a:p>
        </p:txBody>
      </p:sp>
      <p:sp>
        <p:nvSpPr>
          <p:cNvPr id="5" name="TextBox 4">
            <a:extLst>
              <a:ext uri="{FF2B5EF4-FFF2-40B4-BE49-F238E27FC236}">
                <a16:creationId xmlns:a16="http://schemas.microsoft.com/office/drawing/2014/main" id="{47A447F4-1192-4813-B606-4D8CA1B050DF}"/>
              </a:ext>
            </a:extLst>
          </p:cNvPr>
          <p:cNvSpPr txBox="1"/>
          <p:nvPr/>
        </p:nvSpPr>
        <p:spPr>
          <a:xfrm>
            <a:off x="381000" y="5638800"/>
            <a:ext cx="4419600" cy="830997"/>
          </a:xfrm>
          <a:prstGeom prst="rect">
            <a:avLst/>
          </a:prstGeom>
          <a:noFill/>
        </p:spPr>
        <p:txBody>
          <a:bodyPr wrap="square" rtlCol="0">
            <a:spAutoFit/>
          </a:bodyPr>
          <a:lstStyle/>
          <a:p>
            <a:r>
              <a:rPr lang="en-US" sz="2400" b="1" dirty="0">
                <a:latin typeface="Ink Free" panose="03080402000500000000" pitchFamily="66" charset="0"/>
              </a:rPr>
              <a:t>Gail Klanchesser, MPA TCC</a:t>
            </a:r>
          </a:p>
          <a:p>
            <a:r>
              <a:rPr lang="en-US" sz="2400" b="1" dirty="0">
                <a:latin typeface="Ink Free" panose="03080402000500000000" pitchFamily="66" charset="0"/>
              </a:rPr>
              <a:t>Coastal CPR &amp; First Aid, LLC</a:t>
            </a:r>
          </a:p>
        </p:txBody>
      </p:sp>
      <p:sp>
        <p:nvSpPr>
          <p:cNvPr id="3" name="TextBox 2">
            <a:extLst>
              <a:ext uri="{FF2B5EF4-FFF2-40B4-BE49-F238E27FC236}">
                <a16:creationId xmlns:a16="http://schemas.microsoft.com/office/drawing/2014/main" id="{4CE2244E-0B6D-167A-1A88-E0E73198FFA7}"/>
              </a:ext>
            </a:extLst>
          </p:cNvPr>
          <p:cNvSpPr txBox="1"/>
          <p:nvPr/>
        </p:nvSpPr>
        <p:spPr>
          <a:xfrm>
            <a:off x="762001" y="3276600"/>
            <a:ext cx="3124200" cy="1661993"/>
          </a:xfrm>
          <a:prstGeom prst="rect">
            <a:avLst/>
          </a:prstGeom>
          <a:noFill/>
        </p:spPr>
        <p:txBody>
          <a:bodyPr wrap="square" rtlCol="0">
            <a:spAutoFit/>
          </a:bodyPr>
          <a:lstStyle/>
          <a:p>
            <a:pPr algn="ctr"/>
            <a:r>
              <a:rPr lang="en-US" sz="2800" dirty="0">
                <a:solidFill>
                  <a:srgbClr val="C00000"/>
                </a:solidFill>
                <a:latin typeface="Modern Love Caps" panose="04070805081001020A01" pitchFamily="82" charset="0"/>
                <a:ea typeface="Calibri" panose="020F0502020204030204" pitchFamily="34" charset="0"/>
                <a:cs typeface="Times New Roman" panose="02020603050405020304" pitchFamily="18" charset="0"/>
              </a:rPr>
              <a:t>How to figure out what to charge for your classes.</a:t>
            </a:r>
            <a:endParaRPr lang="en-US" sz="2800" dirty="0">
              <a:solidFill>
                <a:srgbClr val="C00000"/>
              </a:solidFill>
              <a:effectLst/>
              <a:latin typeface="Modern Love Caps" panose="04070805081001020A01" pitchFamily="82" charset="0"/>
              <a:ea typeface="Calibri" panose="020F0502020204030204" pitchFamily="34"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435141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57400"/>
            <a:ext cx="11430000" cy="2110580"/>
          </a:xfrm>
        </p:spPr>
        <p:txBody>
          <a:bodyPr>
            <a:normAutofit/>
          </a:bodyPr>
          <a:lstStyle/>
          <a:p>
            <a:pPr marL="0" marR="0" algn="ctr">
              <a:spcBef>
                <a:spcPts val="0"/>
              </a:spcBef>
              <a:spcAft>
                <a:spcPts val="0"/>
              </a:spcAft>
            </a:pPr>
            <a:r>
              <a:rPr lang="en-US" sz="8000" dirty="0">
                <a:effectLst/>
                <a:latin typeface="Modern Love Caps" panose="04070805081001020A01" pitchFamily="82" charset="0"/>
                <a:ea typeface="Calibri" panose="020F0502020204030204" pitchFamily="34" charset="0"/>
                <a:cs typeface="Times New Roman" panose="02020603050405020304" pitchFamily="18" charset="0"/>
              </a:rPr>
              <a:t>Are there other ways to calculate course charges?</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501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11430000" cy="2110580"/>
          </a:xfrm>
        </p:spPr>
        <p:txBody>
          <a:bodyPr>
            <a:normAutofit/>
          </a:bodyPr>
          <a:lstStyle/>
          <a:p>
            <a:pPr marL="0" marR="0" algn="ctr">
              <a:spcBef>
                <a:spcPts val="0"/>
              </a:spcBef>
              <a:spcAft>
                <a:spcPts val="0"/>
              </a:spcAft>
            </a:pPr>
            <a:r>
              <a:rPr lang="en-US" sz="8000" dirty="0">
                <a:effectLst/>
                <a:latin typeface="Modern Love Caps" panose="04070805081001020A01" pitchFamily="82" charset="0"/>
                <a:ea typeface="Calibri" panose="020F0502020204030204" pitchFamily="34" charset="0"/>
                <a:cs typeface="Times New Roman" panose="02020603050405020304" pitchFamily="18" charset="0"/>
              </a:rPr>
              <a:t>Yes!</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7816E9D9-56E1-73DB-9BC0-3D2944AD380E}"/>
              </a:ext>
            </a:extLst>
          </p:cNvPr>
          <p:cNvSpPr txBox="1"/>
          <p:nvPr/>
        </p:nvSpPr>
        <p:spPr>
          <a:xfrm>
            <a:off x="419100" y="2895600"/>
            <a:ext cx="11353800" cy="3323987"/>
          </a:xfrm>
          <a:prstGeom prst="rect">
            <a:avLst/>
          </a:prstGeom>
          <a:noFill/>
        </p:spPr>
        <p:txBody>
          <a:bodyPr wrap="square" rtlCol="0">
            <a:spAutoFit/>
          </a:bodyPr>
          <a:lstStyle/>
          <a:p>
            <a:pPr marL="0" marR="0">
              <a:spcBef>
                <a:spcPts val="0"/>
              </a:spcBef>
              <a:spcAft>
                <a:spcPts val="0"/>
              </a:spcAft>
            </a:pPr>
            <a:r>
              <a:rPr lang="en-US" sz="2400" dirty="0">
                <a:solidFill>
                  <a:schemeClr val="bg1"/>
                </a:solidFill>
                <a:effectLst/>
                <a:latin typeface="Tw Cen MT" panose="020B0602020104020603" pitchFamily="34" charset="0"/>
                <a:ea typeface="Calibri" panose="020F0502020204030204" pitchFamily="34" charset="0"/>
                <a:cs typeface="Times New Roman" panose="02020603050405020304" pitchFamily="18" charset="0"/>
              </a:rPr>
              <a:t>Um, yes!  This is not the only method.  There are others.  This is the method that I have created and used in my business for almost 15 years.</a:t>
            </a:r>
          </a:p>
          <a:p>
            <a:pPr marL="0" marR="0">
              <a:spcBef>
                <a:spcPts val="0"/>
              </a:spcBef>
              <a:spcAft>
                <a:spcPts val="0"/>
              </a:spcAft>
            </a:pPr>
            <a:r>
              <a:rPr lang="en-US" sz="2400" dirty="0">
                <a:solidFill>
                  <a:schemeClr val="bg1"/>
                </a:solidFill>
                <a:effectLst/>
                <a:latin typeface="Tw Cen MT" panose="020B0602020104020603"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400" dirty="0">
                <a:solidFill>
                  <a:schemeClr val="bg1"/>
                </a:solidFill>
                <a:effectLst/>
                <a:latin typeface="Tw Cen MT" panose="020B0602020104020603" pitchFamily="34" charset="0"/>
                <a:ea typeface="Calibri" panose="020F0502020204030204" pitchFamily="34" charset="0"/>
                <a:cs typeface="Times New Roman" panose="02020603050405020304" pitchFamily="18" charset="0"/>
              </a:rPr>
              <a:t>No matter what method you use, you want to account for all of your expenses to provide a course.  This includes supplies, course materials, shipping expenses, swag, travel, rent/utilities, tolls, postage, market value, and probably things I may have forgotten.  You may want to include a re-investment fee or percentage for equipment upgrades and replacement.</a:t>
            </a:r>
            <a:endParaRPr lang="en-US" sz="2400" b="1" dirty="0">
              <a:solidFill>
                <a:schemeClr val="bg1"/>
              </a:solidFill>
            </a:endParaRPr>
          </a:p>
          <a:p>
            <a:endParaRPr lang="en-US" dirty="0"/>
          </a:p>
        </p:txBody>
      </p:sp>
    </p:spTree>
    <p:extLst>
      <p:ext uri="{BB962C8B-B14F-4D97-AF65-F5344CB8AC3E}">
        <p14:creationId xmlns:p14="http://schemas.microsoft.com/office/powerpoint/2010/main" val="470202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11430000" cy="2110580"/>
          </a:xfrm>
        </p:spPr>
        <p:txBody>
          <a:bodyPr>
            <a:normAutofit/>
          </a:bodyPr>
          <a:lstStyle/>
          <a:p>
            <a:pPr marL="0" marR="0" algn="ctr">
              <a:spcBef>
                <a:spcPts val="0"/>
              </a:spcBef>
              <a:spcAft>
                <a:spcPts val="0"/>
              </a:spcAft>
            </a:pPr>
            <a:r>
              <a:rPr lang="en-US" sz="8000" dirty="0">
                <a:effectLst/>
                <a:latin typeface="Modern Love Caps" panose="04070805081001020A01" pitchFamily="82" charset="0"/>
                <a:ea typeface="Calibri" panose="020F0502020204030204" pitchFamily="34" charset="0"/>
                <a:cs typeface="Times New Roman" panose="02020603050405020304" pitchFamily="18" charset="0"/>
              </a:rPr>
              <a:t>Questions?</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227C37A0-8A2D-B041-7292-DE84BE19368F}"/>
              </a:ext>
            </a:extLst>
          </p:cNvPr>
          <p:cNvSpPr txBox="1"/>
          <p:nvPr/>
        </p:nvSpPr>
        <p:spPr>
          <a:xfrm>
            <a:off x="533400" y="4724400"/>
            <a:ext cx="11277600" cy="1569660"/>
          </a:xfrm>
          <a:prstGeom prst="rect">
            <a:avLst/>
          </a:prstGeom>
          <a:noFill/>
        </p:spPr>
        <p:txBody>
          <a:bodyPr wrap="square" rtlCol="0">
            <a:spAutoFit/>
          </a:bodyPr>
          <a:lstStyle/>
          <a:p>
            <a:r>
              <a:rPr lang="en-US" sz="3200" dirty="0">
                <a:solidFill>
                  <a:schemeClr val="bg1"/>
                </a:solidFill>
                <a:latin typeface="Modern Love Caps" panose="04070805081001020A01" pitchFamily="82" charset="0"/>
              </a:rPr>
              <a:t>Gail Klanchesser, MPA TCC</a:t>
            </a:r>
          </a:p>
          <a:p>
            <a:r>
              <a:rPr lang="en-US" sz="3200" dirty="0">
                <a:solidFill>
                  <a:schemeClr val="bg1"/>
                </a:solidFill>
                <a:latin typeface="Modern Love Caps" panose="04070805081001020A01" pitchFamily="82" charset="0"/>
                <a:hlinkClick r:id="rId2">
                  <a:extLst>
                    <a:ext uri="{A12FA001-AC4F-418D-AE19-62706E023703}">
                      <ahyp:hlinkClr xmlns:ahyp="http://schemas.microsoft.com/office/drawing/2018/hyperlinkcolor" val="tx"/>
                    </a:ext>
                  </a:extLst>
                </a:hlinkClick>
              </a:rPr>
              <a:t>gail@coastalcpr.com</a:t>
            </a:r>
            <a:endParaRPr lang="en-US" sz="3200" dirty="0">
              <a:solidFill>
                <a:schemeClr val="bg1"/>
              </a:solidFill>
              <a:latin typeface="Modern Love Caps" panose="04070805081001020A01" pitchFamily="82" charset="0"/>
            </a:endParaRPr>
          </a:p>
          <a:p>
            <a:r>
              <a:rPr lang="en-US" sz="3200" dirty="0">
                <a:solidFill>
                  <a:schemeClr val="bg1"/>
                </a:solidFill>
                <a:latin typeface="Modern Love Caps" panose="04070805081001020A01" pitchFamily="82" charset="0"/>
              </a:rPr>
              <a:t>603/834-3177</a:t>
            </a:r>
          </a:p>
        </p:txBody>
      </p:sp>
    </p:spTree>
    <p:extLst>
      <p:ext uri="{BB962C8B-B14F-4D97-AF65-F5344CB8AC3E}">
        <p14:creationId xmlns:p14="http://schemas.microsoft.com/office/powerpoint/2010/main" val="2332629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The Formula</a:t>
            </a:r>
          </a:p>
        </p:txBody>
      </p:sp>
      <p:sp>
        <p:nvSpPr>
          <p:cNvPr id="4" name="TextBox 3">
            <a:extLst>
              <a:ext uri="{FF2B5EF4-FFF2-40B4-BE49-F238E27FC236}">
                <a16:creationId xmlns:a16="http://schemas.microsoft.com/office/drawing/2014/main" id="{D6064164-CBE3-46DB-B851-FFD892DFEF8B}"/>
              </a:ext>
            </a:extLst>
          </p:cNvPr>
          <p:cNvSpPr txBox="1"/>
          <p:nvPr/>
        </p:nvSpPr>
        <p:spPr>
          <a:xfrm>
            <a:off x="876300" y="3810000"/>
            <a:ext cx="10439400" cy="769441"/>
          </a:xfrm>
          <a:prstGeom prst="rect">
            <a:avLst/>
          </a:prstGeom>
          <a:noFill/>
        </p:spPr>
        <p:txBody>
          <a:bodyPr wrap="square" rtlCol="0">
            <a:spAutoFit/>
          </a:bodyPr>
          <a:lstStyle/>
          <a:p>
            <a:pPr algn="ctr"/>
            <a:r>
              <a:rPr lang="en-US" sz="4400" b="1" dirty="0">
                <a:latin typeface="Tw Cen MT" panose="020B0602020104020603" pitchFamily="34" charset="0"/>
              </a:rPr>
              <a:t>P=(((I+(S*N)+(C+W))/A)+MV)</a:t>
            </a:r>
          </a:p>
        </p:txBody>
      </p:sp>
    </p:spTree>
    <p:extLst>
      <p:ext uri="{BB962C8B-B14F-4D97-AF65-F5344CB8AC3E}">
        <p14:creationId xmlns:p14="http://schemas.microsoft.com/office/powerpoint/2010/main" val="177296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The Formula</a:t>
            </a:r>
          </a:p>
        </p:txBody>
      </p:sp>
      <p:sp>
        <p:nvSpPr>
          <p:cNvPr id="4" name="TextBox 3">
            <a:extLst>
              <a:ext uri="{FF2B5EF4-FFF2-40B4-BE49-F238E27FC236}">
                <a16:creationId xmlns:a16="http://schemas.microsoft.com/office/drawing/2014/main" id="{D6064164-CBE3-46DB-B851-FFD892DFEF8B}"/>
              </a:ext>
            </a:extLst>
          </p:cNvPr>
          <p:cNvSpPr txBox="1"/>
          <p:nvPr/>
        </p:nvSpPr>
        <p:spPr>
          <a:xfrm>
            <a:off x="876300" y="5742207"/>
            <a:ext cx="10439400" cy="769441"/>
          </a:xfrm>
          <a:prstGeom prst="rect">
            <a:avLst/>
          </a:prstGeom>
          <a:noFill/>
        </p:spPr>
        <p:txBody>
          <a:bodyPr wrap="square" rtlCol="0">
            <a:spAutoFit/>
          </a:bodyPr>
          <a:lstStyle/>
          <a:p>
            <a:pPr algn="ctr"/>
            <a:r>
              <a:rPr lang="en-US" sz="4400" b="1" dirty="0">
                <a:latin typeface="Tw Cen MT" panose="020B0602020104020603" pitchFamily="34" charset="0"/>
              </a:rPr>
              <a:t>P=(((I+(S*N)+(C+W))/A)+MV)</a:t>
            </a:r>
          </a:p>
        </p:txBody>
      </p:sp>
      <p:sp>
        <p:nvSpPr>
          <p:cNvPr id="3" name="TextBox 2">
            <a:extLst>
              <a:ext uri="{FF2B5EF4-FFF2-40B4-BE49-F238E27FC236}">
                <a16:creationId xmlns:a16="http://schemas.microsoft.com/office/drawing/2014/main" id="{21B3E7D8-5E23-22F4-F7E3-27DC481D1D1E}"/>
              </a:ext>
            </a:extLst>
          </p:cNvPr>
          <p:cNvSpPr txBox="1"/>
          <p:nvPr/>
        </p:nvSpPr>
        <p:spPr>
          <a:xfrm>
            <a:off x="316734" y="1679556"/>
            <a:ext cx="11570465" cy="4062651"/>
          </a:xfrm>
          <a:prstGeom prst="rect">
            <a:avLst/>
          </a:prstGeom>
          <a:noFill/>
        </p:spPr>
        <p:txBody>
          <a:bodyPr wrap="square" rtlCol="0">
            <a:spAutoFit/>
          </a:bodyPr>
          <a:lstStyle/>
          <a:p>
            <a:r>
              <a:rPr lang="en-US" sz="4000" dirty="0">
                <a:latin typeface="Tw Cen MT" panose="020B0602020104020603" pitchFamily="34" charset="0"/>
                <a:ea typeface="Calibri" panose="020F0502020204030204" pitchFamily="34" charset="0"/>
                <a:cs typeface="Times New Roman" panose="02020603050405020304" pitchFamily="18" charset="0"/>
              </a:rPr>
              <a:t>L</a:t>
            </a:r>
            <a:r>
              <a:rPr lang="en-US" sz="4000" dirty="0">
                <a:effectLst/>
                <a:latin typeface="Tw Cen MT" panose="020B0602020104020603" pitchFamily="34" charset="0"/>
                <a:ea typeface="Calibri" panose="020F0502020204030204" pitchFamily="34" charset="0"/>
                <a:cs typeface="Times New Roman" panose="02020603050405020304" pitchFamily="18" charset="0"/>
              </a:rPr>
              <a:t>et’s break it down to make it easier.  </a:t>
            </a:r>
          </a:p>
          <a:p>
            <a:endParaRPr lang="en-US" sz="4000" dirty="0">
              <a:effectLst/>
              <a:latin typeface="Tw Cen MT" panose="020B0602020104020603" pitchFamily="34" charset="0"/>
              <a:ea typeface="Calibri" panose="020F0502020204030204" pitchFamily="34" charset="0"/>
              <a:cs typeface="Times New Roman" panose="02020603050405020304" pitchFamily="18" charset="0"/>
            </a:endParaRPr>
          </a:p>
          <a:p>
            <a:r>
              <a:rPr lang="en-US" sz="4000" b="1" dirty="0">
                <a:effectLst/>
                <a:latin typeface="Tw Cen MT" panose="020B0602020104020603" pitchFamily="34" charset="0"/>
                <a:ea typeface="Calibri" panose="020F0502020204030204" pitchFamily="34" charset="0"/>
                <a:cs typeface="Times New Roman" panose="02020603050405020304" pitchFamily="18" charset="0"/>
              </a:rPr>
              <a:t>P</a:t>
            </a:r>
            <a:r>
              <a:rPr lang="en-US" sz="4000" dirty="0">
                <a:effectLst/>
                <a:latin typeface="Tw Cen MT" panose="020B0602020104020603" pitchFamily="34" charset="0"/>
                <a:ea typeface="Calibri" panose="020F0502020204030204" pitchFamily="34" charset="0"/>
                <a:cs typeface="Times New Roman" panose="02020603050405020304" pitchFamily="18" charset="0"/>
              </a:rPr>
              <a:t>rice =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I</a:t>
            </a:r>
            <a:r>
              <a:rPr lang="en-US" sz="4000" dirty="0">
                <a:effectLst/>
                <a:latin typeface="Tw Cen MT" panose="020B0602020104020603" pitchFamily="34" charset="0"/>
                <a:ea typeface="Calibri" panose="020F0502020204030204" pitchFamily="34" charset="0"/>
                <a:cs typeface="Times New Roman" panose="02020603050405020304" pitchFamily="18" charset="0"/>
              </a:rPr>
              <a:t>nstructor cost + (supply cost per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S</a:t>
            </a:r>
            <a:r>
              <a:rPr lang="en-US" sz="4000" dirty="0">
                <a:effectLst/>
                <a:latin typeface="Tw Cen MT" panose="020B0602020104020603" pitchFamily="34" charset="0"/>
                <a:ea typeface="Calibri" panose="020F0502020204030204" pitchFamily="34" charset="0"/>
                <a:cs typeface="Times New Roman" panose="02020603050405020304" pitchFamily="18" charset="0"/>
              </a:rPr>
              <a:t>tudent *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N</a:t>
            </a:r>
            <a:r>
              <a:rPr lang="en-US" sz="4000" dirty="0">
                <a:effectLst/>
                <a:latin typeface="Tw Cen MT" panose="020B0602020104020603" pitchFamily="34" charset="0"/>
                <a:ea typeface="Calibri" panose="020F0502020204030204" pitchFamily="34" charset="0"/>
                <a:cs typeface="Times New Roman" panose="02020603050405020304" pitchFamily="18" charset="0"/>
              </a:rPr>
              <a:t>umber of students) + (supply cost per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C</a:t>
            </a:r>
            <a:r>
              <a:rPr lang="en-US" sz="4000" dirty="0">
                <a:effectLst/>
                <a:latin typeface="Tw Cen MT" panose="020B0602020104020603" pitchFamily="34" charset="0"/>
                <a:ea typeface="Calibri" panose="020F0502020204030204" pitchFamily="34" charset="0"/>
                <a:cs typeface="Times New Roman" panose="02020603050405020304" pitchFamily="18" charset="0"/>
              </a:rPr>
              <a:t>lass +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W</a:t>
            </a:r>
            <a:r>
              <a:rPr lang="en-US" sz="4000" dirty="0">
                <a:effectLst/>
                <a:latin typeface="Tw Cen MT" panose="020B0602020104020603" pitchFamily="34" charset="0"/>
                <a:ea typeface="Calibri" panose="020F0502020204030204" pitchFamily="34" charset="0"/>
                <a:cs typeface="Times New Roman" panose="02020603050405020304" pitchFamily="18" charset="0"/>
              </a:rPr>
              <a:t>here [rent/utilities/travel]) /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A</a:t>
            </a:r>
            <a:r>
              <a:rPr lang="en-US" sz="4000" dirty="0">
                <a:effectLst/>
                <a:latin typeface="Tw Cen MT" panose="020B0602020104020603" pitchFamily="34" charset="0"/>
                <a:ea typeface="Calibri" panose="020F0502020204030204" pitchFamily="34" charset="0"/>
                <a:cs typeface="Times New Roman" panose="02020603050405020304" pitchFamily="18" charset="0"/>
              </a:rPr>
              <a:t>verage number of students per class) +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M</a:t>
            </a:r>
            <a:r>
              <a:rPr lang="en-US" sz="4000" dirty="0">
                <a:effectLst/>
                <a:latin typeface="Tw Cen MT" panose="020B0602020104020603" pitchFamily="34" charset="0"/>
                <a:ea typeface="Calibri" panose="020F0502020204030204" pitchFamily="34" charset="0"/>
                <a:cs typeface="Times New Roman" panose="02020603050405020304" pitchFamily="18" charset="0"/>
              </a:rPr>
              <a:t>arket </a:t>
            </a:r>
            <a:r>
              <a:rPr lang="en-US" sz="4000" b="1" dirty="0">
                <a:effectLst/>
                <a:latin typeface="Tw Cen MT" panose="020B0602020104020603" pitchFamily="34" charset="0"/>
                <a:ea typeface="Calibri" panose="020F0502020204030204" pitchFamily="34" charset="0"/>
                <a:cs typeface="Times New Roman" panose="02020603050405020304" pitchFamily="18" charset="0"/>
              </a:rPr>
              <a:t>V</a:t>
            </a:r>
            <a:r>
              <a:rPr lang="en-US" sz="4000" dirty="0">
                <a:effectLst/>
                <a:latin typeface="Tw Cen MT" panose="020B0602020104020603" pitchFamily="34" charset="0"/>
                <a:ea typeface="Calibri" panose="020F0502020204030204" pitchFamily="34" charset="0"/>
                <a:cs typeface="Times New Roman" panose="02020603050405020304" pitchFamily="18" charset="0"/>
              </a:rPr>
              <a:t>alue).</a:t>
            </a:r>
          </a:p>
          <a:p>
            <a:endParaRPr lang="en-US" dirty="0"/>
          </a:p>
        </p:txBody>
      </p:sp>
    </p:spTree>
    <p:extLst>
      <p:ext uri="{BB962C8B-B14F-4D97-AF65-F5344CB8AC3E}">
        <p14:creationId xmlns:p14="http://schemas.microsoft.com/office/powerpoint/2010/main" val="2452453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Parts of our Formula</a:t>
            </a:r>
          </a:p>
        </p:txBody>
      </p:sp>
      <p:sp>
        <p:nvSpPr>
          <p:cNvPr id="3" name="Content Placeholder 2"/>
          <p:cNvSpPr>
            <a:spLocks noGrp="1"/>
          </p:cNvSpPr>
          <p:nvPr>
            <p:ph sz="half" idx="1"/>
          </p:nvPr>
        </p:nvSpPr>
        <p:spPr>
          <a:xfrm>
            <a:off x="533400" y="1866899"/>
            <a:ext cx="4800600" cy="4575175"/>
          </a:xfrm>
        </p:spPr>
        <p:txBody>
          <a:bodyPr/>
          <a:lstStyle/>
          <a:p>
            <a:r>
              <a:rPr lang="en-US" dirty="0"/>
              <a:t>Cost for supplies per Student. This includes course links, books, and eCards</a:t>
            </a:r>
          </a:p>
          <a:p>
            <a:r>
              <a:rPr lang="en-US" dirty="0"/>
              <a:t>Class supplies. This would be AED Training Pads, epinephrine trainers, etc.  Things that last more than 1 class.</a:t>
            </a:r>
          </a:p>
          <a:p>
            <a:r>
              <a:rPr lang="en-US" dirty="0"/>
              <a:t>Where costs.  Rent/utilities/travel</a:t>
            </a:r>
          </a:p>
          <a:p>
            <a:r>
              <a:rPr lang="en-US" dirty="0"/>
              <a:t>Instructor costs</a:t>
            </a:r>
          </a:p>
        </p:txBody>
      </p:sp>
      <p:graphicFrame>
        <p:nvGraphicFramePr>
          <p:cNvPr id="7" name="Content Placeholder 6" descr="Segmented process showing 3 tasks arranged one below the other with downward pointing arrows to indicate progression from first task to second task and second task to third task. Placeholder text for task description   present under each group."/>
          <p:cNvGraphicFramePr>
            <a:graphicFrameLocks noGrp="1"/>
          </p:cNvGraphicFramePr>
          <p:nvPr>
            <p:ph sz="half" idx="2"/>
            <p:extLst>
              <p:ext uri="{D42A27DB-BD31-4B8C-83A1-F6EECF244321}">
                <p14:modId xmlns:p14="http://schemas.microsoft.com/office/powerpoint/2010/main" val="2988390173"/>
              </p:ext>
            </p:extLst>
          </p:nvPr>
        </p:nvGraphicFramePr>
        <p:xfrm>
          <a:off x="5877697" y="2895600"/>
          <a:ext cx="5943600" cy="3361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9" name="Group 8">
            <a:extLst>
              <a:ext uri="{FF2B5EF4-FFF2-40B4-BE49-F238E27FC236}">
                <a16:creationId xmlns:a16="http://schemas.microsoft.com/office/drawing/2014/main" id="{7555B92C-EEBE-4FAF-AB65-6976DF20D5FC}"/>
              </a:ext>
            </a:extLst>
          </p:cNvPr>
          <p:cNvGrpSpPr/>
          <p:nvPr/>
        </p:nvGrpSpPr>
        <p:grpSpPr>
          <a:xfrm>
            <a:off x="5867400" y="1630351"/>
            <a:ext cx="5943600" cy="1325563"/>
            <a:chOff x="0" y="914823"/>
            <a:chExt cx="4800600" cy="1604555"/>
          </a:xfrm>
        </p:grpSpPr>
        <p:sp>
          <p:nvSpPr>
            <p:cNvPr id="10" name="Callout: Up Arrow 9">
              <a:extLst>
                <a:ext uri="{FF2B5EF4-FFF2-40B4-BE49-F238E27FC236}">
                  <a16:creationId xmlns:a16="http://schemas.microsoft.com/office/drawing/2014/main" id="{E36FBF40-4568-44BA-8FE0-67B5673E1344}"/>
                </a:ext>
              </a:extLst>
            </p:cNvPr>
            <p:cNvSpPr/>
            <p:nvPr/>
          </p:nvSpPr>
          <p:spPr>
            <a:xfrm rot="10800000">
              <a:off x="0" y="914825"/>
              <a:ext cx="4800600" cy="1604553"/>
            </a:xfrm>
            <a:prstGeom prst="upArrowCallout">
              <a:avLst/>
            </a:prstGeom>
          </p:spPr>
          <p:style>
            <a:lnRef idx="2">
              <a:schemeClr val="lt1">
                <a:hueOff val="0"/>
                <a:satOff val="0"/>
                <a:lumOff val="0"/>
                <a:alphaOff val="0"/>
              </a:schemeClr>
            </a:lnRef>
            <a:fillRef idx="1">
              <a:schemeClr val="accent3">
                <a:hueOff val="-2534557"/>
                <a:satOff val="-11694"/>
                <a:lumOff val="1961"/>
                <a:alphaOff val="0"/>
              </a:schemeClr>
            </a:fillRef>
            <a:effectRef idx="0">
              <a:schemeClr val="accent3">
                <a:hueOff val="-2534557"/>
                <a:satOff val="-11694"/>
                <a:lumOff val="1961"/>
                <a:alphaOff val="0"/>
              </a:schemeClr>
            </a:effectRef>
            <a:fontRef idx="minor">
              <a:schemeClr val="lt1"/>
            </a:fontRef>
          </p:style>
          <p:txBody>
            <a:bodyPr/>
            <a:lstStyle/>
            <a:p>
              <a:endParaRPr lang="en-US"/>
            </a:p>
          </p:txBody>
        </p:sp>
        <p:sp>
          <p:nvSpPr>
            <p:cNvPr id="11" name="Callout: Up Arrow 4">
              <a:extLst>
                <a:ext uri="{FF2B5EF4-FFF2-40B4-BE49-F238E27FC236}">
                  <a16:creationId xmlns:a16="http://schemas.microsoft.com/office/drawing/2014/main" id="{AFD0F043-F2AC-4040-9722-F72006731CC4}"/>
                </a:ext>
              </a:extLst>
            </p:cNvPr>
            <p:cNvSpPr txBox="1"/>
            <p:nvPr/>
          </p:nvSpPr>
          <p:spPr>
            <a:xfrm>
              <a:off x="0" y="914823"/>
              <a:ext cx="4800600" cy="10210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800" kern="1200" dirty="0"/>
                <a:t>Individual supplies per Student</a:t>
              </a:r>
            </a:p>
          </p:txBody>
        </p:sp>
      </p:grpSp>
    </p:spTree>
    <p:extLst>
      <p:ext uri="{BB962C8B-B14F-4D97-AF65-F5344CB8AC3E}">
        <p14:creationId xmlns:p14="http://schemas.microsoft.com/office/powerpoint/2010/main" val="394882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57400"/>
            <a:ext cx="11430000" cy="2110580"/>
          </a:xfrm>
        </p:spPr>
        <p:txBody>
          <a:bodyPr>
            <a:normAutofit/>
          </a:bodyPr>
          <a:lstStyle/>
          <a:p>
            <a:pPr algn="ctr"/>
            <a:r>
              <a:rPr lang="en-US" sz="8800" dirty="0">
                <a:latin typeface="Modern Love Caps" panose="04070805081001020A01" pitchFamily="82" charset="0"/>
              </a:rPr>
              <a:t>You need to get paid too</a:t>
            </a:r>
          </a:p>
        </p:txBody>
      </p:sp>
    </p:spTree>
    <p:extLst>
      <p:ext uri="{BB962C8B-B14F-4D97-AF65-F5344CB8AC3E}">
        <p14:creationId xmlns:p14="http://schemas.microsoft.com/office/powerpoint/2010/main" val="353771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What is your average class size?</a:t>
            </a:r>
          </a:p>
        </p:txBody>
      </p:sp>
      <p:sp>
        <p:nvSpPr>
          <p:cNvPr id="4" name="Content Placeholder 3"/>
          <p:cNvSpPr>
            <a:spLocks noGrp="1"/>
          </p:cNvSpPr>
          <p:nvPr>
            <p:ph sz="half" idx="2"/>
          </p:nvPr>
        </p:nvSpPr>
        <p:spPr>
          <a:xfrm>
            <a:off x="457200" y="1676401"/>
            <a:ext cx="11353800" cy="4724432"/>
          </a:xfrm>
        </p:spPr>
        <p:txBody>
          <a:bodyPr>
            <a:normAutofit lnSpcReduction="10000"/>
          </a:bodyPr>
          <a:lstStyle/>
          <a:p>
            <a:r>
              <a:rPr lang="en-US" dirty="0"/>
              <a:t>How many students do you have in each of your classes? </a:t>
            </a:r>
          </a:p>
          <a:p>
            <a:r>
              <a:rPr lang="en-US" dirty="0"/>
              <a:t>Do you have a minimum? </a:t>
            </a:r>
          </a:p>
          <a:p>
            <a:r>
              <a:rPr lang="en-US" dirty="0"/>
              <a:t>Open enrollment classes should have a ‘break even’ class size number. </a:t>
            </a:r>
          </a:p>
          <a:p>
            <a:r>
              <a:rPr lang="en-US" dirty="0"/>
              <a:t>If you are mobile – do you plan your charges per person or for a minimum number? </a:t>
            </a:r>
          </a:p>
          <a:p>
            <a:r>
              <a:rPr lang="en-US" dirty="0"/>
              <a:t>I.e. I charge a base rate to travel to a class that includes the first 4 participants. So the charge is the same if it there are 2 or 4 in the class. I then charge per person for each additional participant.  </a:t>
            </a:r>
          </a:p>
          <a:p>
            <a:r>
              <a:rPr lang="en-US" dirty="0"/>
              <a:t>Some instructors use level/block pricing. $ X for 1-6 participants, $ XX for 7-12 participants, etc.</a:t>
            </a:r>
          </a:p>
          <a:p>
            <a:r>
              <a:rPr lang="en-US" dirty="0"/>
              <a:t>Whew! That was a lot of work! But knowing your numbers will help you to ensure that all your expenses are covered by each class.</a:t>
            </a:r>
          </a:p>
        </p:txBody>
      </p:sp>
    </p:spTree>
    <p:extLst>
      <p:ext uri="{BB962C8B-B14F-4D97-AF65-F5344CB8AC3E}">
        <p14:creationId xmlns:p14="http://schemas.microsoft.com/office/powerpoint/2010/main" val="2637673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Let’s Talk About Market Value</a:t>
            </a:r>
          </a:p>
        </p:txBody>
      </p:sp>
      <p:sp>
        <p:nvSpPr>
          <p:cNvPr id="3" name="TextBox 2">
            <a:extLst>
              <a:ext uri="{FF2B5EF4-FFF2-40B4-BE49-F238E27FC236}">
                <a16:creationId xmlns:a16="http://schemas.microsoft.com/office/drawing/2014/main" id="{D4CC4EDA-9B87-4A0A-9941-06A1819E0959}"/>
              </a:ext>
            </a:extLst>
          </p:cNvPr>
          <p:cNvSpPr txBox="1"/>
          <p:nvPr/>
        </p:nvSpPr>
        <p:spPr>
          <a:xfrm>
            <a:off x="644611" y="3243333"/>
            <a:ext cx="11125200" cy="3323987"/>
          </a:xfrm>
          <a:prstGeom prst="rect">
            <a:avLst/>
          </a:prstGeom>
          <a:noFill/>
        </p:spPr>
        <p:txBody>
          <a:bodyPr wrap="square" rtlCol="0">
            <a:spAutoFit/>
          </a:bodyPr>
          <a:lstStyle/>
          <a:p>
            <a:pPr algn="l" fontAlgn="base"/>
            <a:r>
              <a:rPr lang="en-US" sz="3200" b="1" i="0" dirty="0">
                <a:solidFill>
                  <a:srgbClr val="265667"/>
                </a:solidFill>
                <a:effectLst/>
                <a:latin typeface="Open Sans" panose="020B0606030504020204" pitchFamily="34" charset="0"/>
              </a:rPr>
              <a:t>Definition of </a:t>
            </a:r>
            <a:r>
              <a:rPr lang="en-US" sz="3200" b="1" i="1" dirty="0">
                <a:solidFill>
                  <a:srgbClr val="265667"/>
                </a:solidFill>
                <a:effectLst/>
                <a:latin typeface="inherit"/>
              </a:rPr>
              <a:t>market value</a:t>
            </a:r>
            <a:endParaRPr lang="en-US" sz="3200" b="1" i="0" dirty="0">
              <a:solidFill>
                <a:srgbClr val="265667"/>
              </a:solidFill>
              <a:effectLst/>
              <a:latin typeface="Open Sans" panose="020B0606030504020204" pitchFamily="34" charset="0"/>
            </a:endParaRPr>
          </a:p>
          <a:p>
            <a:pPr algn="l" fontAlgn="base"/>
            <a:r>
              <a:rPr lang="en-US" sz="3200" b="1" i="0" dirty="0">
                <a:solidFill>
                  <a:srgbClr val="303336"/>
                </a:solidFill>
                <a:effectLst/>
                <a:latin typeface="inherit"/>
              </a:rPr>
              <a:t>: </a:t>
            </a:r>
            <a:r>
              <a:rPr lang="en-US" sz="3200" b="0" i="0" dirty="0">
                <a:solidFill>
                  <a:srgbClr val="303336"/>
                </a:solidFill>
                <a:effectLst/>
                <a:latin typeface="Open Sans" panose="020B0606030504020204" pitchFamily="34" charset="0"/>
              </a:rPr>
              <a:t>the price at which something can be sold </a:t>
            </a:r>
            <a:r>
              <a:rPr lang="en-US" sz="3200" b="1" i="0" dirty="0">
                <a:solidFill>
                  <a:srgbClr val="303336"/>
                </a:solidFill>
                <a:effectLst/>
                <a:latin typeface="inherit"/>
              </a:rPr>
              <a:t>: </a:t>
            </a:r>
            <a:r>
              <a:rPr lang="en-US" sz="3200" b="0" i="0" dirty="0">
                <a:solidFill>
                  <a:srgbClr val="303336"/>
                </a:solidFill>
                <a:effectLst/>
                <a:latin typeface="Open Sans" panose="020B0606030504020204" pitchFamily="34" charset="0"/>
              </a:rPr>
              <a:t>the price that buyers are willing to pay for something </a:t>
            </a:r>
          </a:p>
          <a:p>
            <a:pPr algn="l" fontAlgn="base"/>
            <a:endParaRPr lang="en-US" sz="3200" dirty="0">
              <a:solidFill>
                <a:srgbClr val="303336"/>
              </a:solidFill>
              <a:latin typeface="Open Sans" panose="020B0606030504020204" pitchFamily="34" charset="0"/>
            </a:endParaRPr>
          </a:p>
          <a:p>
            <a:pPr algn="l" fontAlgn="base"/>
            <a:r>
              <a:rPr lang="en-US" sz="3200" b="0" i="0" dirty="0">
                <a:solidFill>
                  <a:srgbClr val="225F73"/>
                </a:solidFill>
                <a:effectLst/>
                <a:latin typeface="Open Sans" panose="020B0606030504020204" pitchFamily="34" charset="0"/>
              </a:rPr>
              <a:t>determining the car's </a:t>
            </a:r>
            <a:r>
              <a:rPr lang="en-US" sz="3200" b="0" i="1" dirty="0">
                <a:solidFill>
                  <a:srgbClr val="225F73"/>
                </a:solidFill>
                <a:effectLst/>
                <a:latin typeface="inherit"/>
              </a:rPr>
              <a:t>market value </a:t>
            </a:r>
          </a:p>
          <a:p>
            <a:pPr algn="l" fontAlgn="base"/>
            <a:r>
              <a:rPr lang="en-US" sz="3200" b="0" i="0" dirty="0">
                <a:solidFill>
                  <a:srgbClr val="225F73"/>
                </a:solidFill>
                <a:effectLst/>
                <a:latin typeface="Open Sans" panose="020B0606030504020204" pitchFamily="34" charset="0"/>
              </a:rPr>
              <a:t>The house sold below </a:t>
            </a:r>
            <a:r>
              <a:rPr lang="en-US" sz="3200" b="0" i="1" dirty="0">
                <a:solidFill>
                  <a:srgbClr val="225F73"/>
                </a:solidFill>
                <a:effectLst/>
                <a:latin typeface="inherit"/>
              </a:rPr>
              <a:t>market value</a:t>
            </a:r>
            <a:r>
              <a:rPr lang="en-US" sz="3200" b="0" i="0" dirty="0">
                <a:solidFill>
                  <a:srgbClr val="225F73"/>
                </a:solidFill>
                <a:effectLst/>
                <a:latin typeface="Open Sans" panose="020B0606030504020204" pitchFamily="34" charset="0"/>
              </a:rPr>
              <a:t>.</a:t>
            </a:r>
            <a:endParaRPr lang="en-US" sz="3200" b="0" i="0" dirty="0">
              <a:solidFill>
                <a:srgbClr val="212529"/>
              </a:solidFill>
              <a:effectLst/>
              <a:latin typeface="Open Sans" panose="020B0606030504020204" pitchFamily="34" charset="0"/>
            </a:endParaRPr>
          </a:p>
          <a:p>
            <a:endParaRPr lang="en-US" dirty="0"/>
          </a:p>
        </p:txBody>
      </p:sp>
      <p:sp>
        <p:nvSpPr>
          <p:cNvPr id="4" name="TextBox 3">
            <a:extLst>
              <a:ext uri="{FF2B5EF4-FFF2-40B4-BE49-F238E27FC236}">
                <a16:creationId xmlns:a16="http://schemas.microsoft.com/office/drawing/2014/main" id="{3A78F951-8E94-4A97-BF5D-30112DA17A76}"/>
              </a:ext>
            </a:extLst>
          </p:cNvPr>
          <p:cNvSpPr txBox="1"/>
          <p:nvPr/>
        </p:nvSpPr>
        <p:spPr>
          <a:xfrm>
            <a:off x="609600" y="1676400"/>
            <a:ext cx="10287000" cy="1292662"/>
          </a:xfrm>
          <a:prstGeom prst="rect">
            <a:avLst/>
          </a:prstGeom>
          <a:noFill/>
        </p:spPr>
        <p:txBody>
          <a:bodyPr wrap="square" rtlCol="0">
            <a:spAutoFit/>
          </a:bodyPr>
          <a:lstStyle/>
          <a:p>
            <a:r>
              <a:rPr lang="en-US" sz="3600" dirty="0">
                <a:latin typeface="Segoe Print" panose="02000600000000000000" pitchFamily="2" charset="0"/>
              </a:rPr>
              <a:t>From our friends at Merriam-Webster:</a:t>
            </a:r>
          </a:p>
          <a:p>
            <a:endParaRPr lang="en-US" sz="2400" dirty="0">
              <a:latin typeface="Segoe Print" panose="02000600000000000000" pitchFamily="2" charset="0"/>
            </a:endParaRPr>
          </a:p>
          <a:p>
            <a:r>
              <a:rPr lang="en-US" dirty="0"/>
              <a:t>(</a:t>
            </a:r>
            <a:r>
              <a:rPr lang="en-US" dirty="0">
                <a:hlinkClick r:id="rId2"/>
              </a:rPr>
              <a:t>https://www.merriam-webster.com/dictionary/market%20value</a:t>
            </a:r>
            <a:r>
              <a:rPr lang="en-US" dirty="0"/>
              <a:t>)</a:t>
            </a:r>
          </a:p>
        </p:txBody>
      </p:sp>
    </p:spTree>
    <p:extLst>
      <p:ext uri="{BB962C8B-B14F-4D97-AF65-F5344CB8AC3E}">
        <p14:creationId xmlns:p14="http://schemas.microsoft.com/office/powerpoint/2010/main" val="54710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Modern Love Caps" panose="04070805081001020A01" pitchFamily="82" charset="0"/>
              </a:rPr>
              <a:t>Why Market Value?</a:t>
            </a:r>
          </a:p>
        </p:txBody>
      </p:sp>
      <p:sp>
        <p:nvSpPr>
          <p:cNvPr id="6" name="TextBox 5">
            <a:extLst>
              <a:ext uri="{FF2B5EF4-FFF2-40B4-BE49-F238E27FC236}">
                <a16:creationId xmlns:a16="http://schemas.microsoft.com/office/drawing/2014/main" id="{4448ED59-739D-D1E3-1A64-29C064041298}"/>
              </a:ext>
            </a:extLst>
          </p:cNvPr>
          <p:cNvSpPr txBox="1"/>
          <p:nvPr/>
        </p:nvSpPr>
        <p:spPr>
          <a:xfrm>
            <a:off x="342900" y="2133600"/>
            <a:ext cx="11506200" cy="2677656"/>
          </a:xfrm>
          <a:prstGeom prst="rect">
            <a:avLst/>
          </a:prstGeom>
          <a:noFill/>
        </p:spPr>
        <p:txBody>
          <a:bodyPr wrap="square">
            <a:spAutoFit/>
          </a:bodyPr>
          <a:lstStyle/>
          <a:p>
            <a:r>
              <a:rPr lang="en-US" sz="2800" dirty="0">
                <a:effectLst/>
                <a:latin typeface="Tw Cen MT" panose="020B0602020104020603" pitchFamily="34" charset="0"/>
                <a:ea typeface="Calibri" panose="020F0502020204030204" pitchFamily="34" charset="0"/>
                <a:cs typeface="Times New Roman" panose="02020603050405020304" pitchFamily="18" charset="0"/>
              </a:rPr>
              <a:t>Market Value is what people are willing to pay in your area.  The Market Value for a BLS class varies depending upon where you are.</a:t>
            </a:r>
          </a:p>
          <a:p>
            <a:endParaRPr lang="en-US" sz="2800" dirty="0">
              <a:latin typeface="Tw Cen MT" panose="020B0602020104020603" pitchFamily="34" charset="0"/>
              <a:ea typeface="Calibri" panose="020F0502020204030204" pitchFamily="34" charset="0"/>
              <a:cs typeface="Times New Roman" panose="02020603050405020304" pitchFamily="18" charset="0"/>
            </a:endParaRPr>
          </a:p>
          <a:p>
            <a:r>
              <a:rPr lang="en-US" sz="2800" dirty="0">
                <a:effectLst/>
                <a:latin typeface="Tw Cen MT" panose="020B0602020104020603" pitchFamily="34" charset="0"/>
                <a:ea typeface="Calibri" panose="020F0502020204030204" pitchFamily="34" charset="0"/>
                <a:cs typeface="Times New Roman" panose="02020603050405020304" pitchFamily="18" charset="0"/>
              </a:rPr>
              <a:t>Market Value is also perceived value.  A BLS class may have a lower supply cost than a CPR AED class.  But </a:t>
            </a:r>
            <a:r>
              <a:rPr lang="en-US" sz="2800" dirty="0">
                <a:latin typeface="Tw Cen MT" panose="020B0602020104020603" pitchFamily="34" charset="0"/>
                <a:ea typeface="Calibri" panose="020F0502020204030204" pitchFamily="34" charset="0"/>
                <a:cs typeface="Times New Roman" panose="02020603050405020304" pitchFamily="18" charset="0"/>
              </a:rPr>
              <a:t>you can charge more for BLS than a lay provider class because the skills and knowledge to teach the class are higher.</a:t>
            </a:r>
            <a:r>
              <a:rPr lang="en-US" sz="2800" dirty="0">
                <a:effectLst/>
                <a:latin typeface="Tw Cen MT" panose="020B0602020104020603"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9752738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spcBef>
                <a:spcPts val="0"/>
              </a:spcBef>
              <a:spcAft>
                <a:spcPts val="0"/>
              </a:spcAft>
            </a:pPr>
            <a:r>
              <a:rPr lang="en-US" sz="4800" dirty="0">
                <a:effectLst/>
                <a:latin typeface="Modern Love Caps" panose="04070805081001020A01" pitchFamily="82" charset="0"/>
                <a:ea typeface="Calibri" panose="020F0502020204030204" pitchFamily="34" charset="0"/>
                <a:cs typeface="Times New Roman" panose="02020603050405020304" pitchFamily="18" charset="0"/>
              </a:rPr>
              <a:t>So, what is our final formula?</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A78F951-8E94-4A97-BF5D-30112DA17A76}"/>
              </a:ext>
            </a:extLst>
          </p:cNvPr>
          <p:cNvSpPr txBox="1"/>
          <p:nvPr/>
        </p:nvSpPr>
        <p:spPr>
          <a:xfrm>
            <a:off x="228600" y="1674674"/>
            <a:ext cx="11734800" cy="3046988"/>
          </a:xfrm>
          <a:prstGeom prst="rect">
            <a:avLst/>
          </a:prstGeom>
          <a:noFill/>
        </p:spPr>
        <p:txBody>
          <a:bodyPr wrap="square" rtlCol="0">
            <a:spAutoFit/>
          </a:bodyPr>
          <a:lstStyle/>
          <a:p>
            <a:r>
              <a:rPr lang="en-US" sz="2400" b="1" dirty="0">
                <a:effectLst/>
                <a:latin typeface="Tw Cen MT" panose="020B0602020104020603" pitchFamily="34" charset="0"/>
                <a:ea typeface="Calibri" panose="020F0502020204030204" pitchFamily="34" charset="0"/>
                <a:cs typeface="Times New Roman" panose="02020603050405020304" pitchFamily="18" charset="0"/>
              </a:rPr>
              <a:t>P</a:t>
            </a:r>
            <a:r>
              <a:rPr lang="en-US" sz="2400" dirty="0">
                <a:effectLst/>
                <a:latin typeface="Tw Cen MT" panose="020B0602020104020603" pitchFamily="34" charset="0"/>
                <a:ea typeface="Calibri" panose="020F0502020204030204" pitchFamily="34" charset="0"/>
                <a:cs typeface="Times New Roman" panose="02020603050405020304" pitchFamily="18" charset="0"/>
              </a:rPr>
              <a:t>rice = </a:t>
            </a:r>
          </a:p>
          <a:p>
            <a:r>
              <a:rPr lang="en-US" sz="2400" dirty="0">
                <a:effectLst/>
                <a:latin typeface="Tw Cen MT" panose="020B0602020104020603" pitchFamily="34" charset="0"/>
                <a:ea typeface="Calibri" panose="020F0502020204030204" pitchFamily="34" charset="0"/>
                <a:cs typeface="Times New Roman" panose="02020603050405020304" pitchFamily="18" charset="0"/>
              </a:rPr>
              <a:t>(((</a:t>
            </a:r>
            <a:r>
              <a:rPr lang="en-US" sz="2400" b="1" dirty="0">
                <a:effectLst/>
                <a:latin typeface="Tw Cen MT" panose="020B0602020104020603" pitchFamily="34" charset="0"/>
                <a:ea typeface="Calibri" panose="020F0502020204030204" pitchFamily="34" charset="0"/>
                <a:cs typeface="Times New Roman" panose="02020603050405020304" pitchFamily="18" charset="0"/>
              </a:rPr>
              <a:t>I</a:t>
            </a:r>
            <a:r>
              <a:rPr lang="en-US" sz="2400" dirty="0">
                <a:effectLst/>
                <a:latin typeface="Tw Cen MT" panose="020B0602020104020603" pitchFamily="34" charset="0"/>
                <a:ea typeface="Calibri" panose="020F0502020204030204" pitchFamily="34" charset="0"/>
                <a:cs typeface="Times New Roman" panose="02020603050405020304" pitchFamily="18" charset="0"/>
              </a:rPr>
              <a:t>nstructor cost + </a:t>
            </a:r>
          </a:p>
          <a:p>
            <a:r>
              <a:rPr lang="en-US" sz="2400" dirty="0">
                <a:effectLst/>
                <a:latin typeface="Tw Cen MT" panose="020B0602020104020603" pitchFamily="34" charset="0"/>
                <a:ea typeface="Calibri" panose="020F0502020204030204" pitchFamily="34" charset="0"/>
                <a:cs typeface="Times New Roman" panose="02020603050405020304" pitchFamily="18" charset="0"/>
              </a:rPr>
              <a:t>(supply cost per </a:t>
            </a:r>
            <a:r>
              <a:rPr lang="en-US" sz="2400" b="1" dirty="0">
                <a:effectLst/>
                <a:latin typeface="Tw Cen MT" panose="020B0602020104020603" pitchFamily="34" charset="0"/>
                <a:ea typeface="Calibri" panose="020F0502020204030204" pitchFamily="34" charset="0"/>
                <a:cs typeface="Times New Roman" panose="02020603050405020304" pitchFamily="18" charset="0"/>
              </a:rPr>
              <a:t>S</a:t>
            </a:r>
            <a:r>
              <a:rPr lang="en-US" sz="2400" dirty="0">
                <a:effectLst/>
                <a:latin typeface="Tw Cen MT" panose="020B0602020104020603" pitchFamily="34" charset="0"/>
                <a:ea typeface="Calibri" panose="020F0502020204030204" pitchFamily="34" charset="0"/>
                <a:cs typeface="Times New Roman" panose="02020603050405020304" pitchFamily="18" charset="0"/>
              </a:rPr>
              <a:t>tudent * </a:t>
            </a:r>
            <a:r>
              <a:rPr lang="en-US" sz="2400" b="1" dirty="0">
                <a:effectLst/>
                <a:latin typeface="Tw Cen MT" panose="020B0602020104020603" pitchFamily="34" charset="0"/>
                <a:ea typeface="Calibri" panose="020F0502020204030204" pitchFamily="34" charset="0"/>
                <a:cs typeface="Times New Roman" panose="02020603050405020304" pitchFamily="18" charset="0"/>
              </a:rPr>
              <a:t>N</a:t>
            </a:r>
            <a:r>
              <a:rPr lang="en-US" sz="2400" dirty="0">
                <a:effectLst/>
                <a:latin typeface="Tw Cen MT" panose="020B0602020104020603" pitchFamily="34" charset="0"/>
                <a:ea typeface="Calibri" panose="020F0502020204030204" pitchFamily="34" charset="0"/>
                <a:cs typeface="Times New Roman" panose="02020603050405020304" pitchFamily="18" charset="0"/>
              </a:rPr>
              <a:t>umber of students) + </a:t>
            </a:r>
          </a:p>
          <a:p>
            <a:r>
              <a:rPr lang="en-US" sz="2400" dirty="0">
                <a:effectLst/>
                <a:latin typeface="Tw Cen MT" panose="020B0602020104020603" pitchFamily="34" charset="0"/>
                <a:ea typeface="Calibri" panose="020F0502020204030204" pitchFamily="34" charset="0"/>
                <a:cs typeface="Times New Roman" panose="02020603050405020304" pitchFamily="18" charset="0"/>
              </a:rPr>
              <a:t>(supply cost per </a:t>
            </a:r>
            <a:r>
              <a:rPr lang="en-US" sz="2400" b="1" dirty="0">
                <a:effectLst/>
                <a:latin typeface="Tw Cen MT" panose="020B0602020104020603" pitchFamily="34" charset="0"/>
                <a:ea typeface="Calibri" panose="020F0502020204030204" pitchFamily="34" charset="0"/>
                <a:cs typeface="Times New Roman" panose="02020603050405020304" pitchFamily="18" charset="0"/>
              </a:rPr>
              <a:t>C</a:t>
            </a:r>
            <a:r>
              <a:rPr lang="en-US" sz="2400" dirty="0">
                <a:effectLst/>
                <a:latin typeface="Tw Cen MT" panose="020B0602020104020603" pitchFamily="34" charset="0"/>
                <a:ea typeface="Calibri" panose="020F0502020204030204" pitchFamily="34" charset="0"/>
                <a:cs typeface="Times New Roman" panose="02020603050405020304" pitchFamily="18" charset="0"/>
              </a:rPr>
              <a:t>lass + </a:t>
            </a:r>
          </a:p>
          <a:p>
            <a:r>
              <a:rPr lang="en-US" sz="2400" b="1" dirty="0">
                <a:effectLst/>
                <a:latin typeface="Tw Cen MT" panose="020B0602020104020603" pitchFamily="34" charset="0"/>
                <a:ea typeface="Calibri" panose="020F0502020204030204" pitchFamily="34" charset="0"/>
                <a:cs typeface="Times New Roman" panose="02020603050405020304" pitchFamily="18" charset="0"/>
              </a:rPr>
              <a:t>W</a:t>
            </a:r>
            <a:r>
              <a:rPr lang="en-US" sz="2400" dirty="0">
                <a:effectLst/>
                <a:latin typeface="Tw Cen MT" panose="020B0602020104020603" pitchFamily="34" charset="0"/>
                <a:ea typeface="Calibri" panose="020F0502020204030204" pitchFamily="34" charset="0"/>
                <a:cs typeface="Times New Roman" panose="02020603050405020304" pitchFamily="18" charset="0"/>
              </a:rPr>
              <a:t>here [rent/utilities/travel]) / </a:t>
            </a:r>
          </a:p>
          <a:p>
            <a:r>
              <a:rPr lang="en-US" sz="2400" b="1" dirty="0">
                <a:effectLst/>
                <a:latin typeface="Tw Cen MT" panose="020B0602020104020603" pitchFamily="34" charset="0"/>
                <a:ea typeface="Calibri" panose="020F0502020204030204" pitchFamily="34" charset="0"/>
                <a:cs typeface="Times New Roman" panose="02020603050405020304" pitchFamily="18" charset="0"/>
              </a:rPr>
              <a:t>A</a:t>
            </a:r>
            <a:r>
              <a:rPr lang="en-US" sz="2400" dirty="0">
                <a:effectLst/>
                <a:latin typeface="Tw Cen MT" panose="020B0602020104020603" pitchFamily="34" charset="0"/>
                <a:ea typeface="Calibri" panose="020F0502020204030204" pitchFamily="34" charset="0"/>
                <a:cs typeface="Times New Roman" panose="02020603050405020304" pitchFamily="18" charset="0"/>
              </a:rPr>
              <a:t>verage number of students per class) + </a:t>
            </a:r>
          </a:p>
          <a:p>
            <a:r>
              <a:rPr lang="en-US" sz="2400" b="1" dirty="0">
                <a:effectLst/>
                <a:latin typeface="Tw Cen MT" panose="020B0602020104020603" pitchFamily="34" charset="0"/>
                <a:ea typeface="Calibri" panose="020F0502020204030204" pitchFamily="34" charset="0"/>
                <a:cs typeface="Times New Roman" panose="02020603050405020304" pitchFamily="18" charset="0"/>
              </a:rPr>
              <a:t>M</a:t>
            </a:r>
            <a:r>
              <a:rPr lang="en-US" sz="2400" dirty="0">
                <a:effectLst/>
                <a:latin typeface="Tw Cen MT" panose="020B0602020104020603" pitchFamily="34" charset="0"/>
                <a:ea typeface="Calibri" panose="020F0502020204030204" pitchFamily="34" charset="0"/>
                <a:cs typeface="Times New Roman" panose="02020603050405020304" pitchFamily="18" charset="0"/>
              </a:rPr>
              <a:t>arket </a:t>
            </a:r>
            <a:r>
              <a:rPr lang="en-US" sz="2400" b="1" dirty="0">
                <a:effectLst/>
                <a:latin typeface="Tw Cen MT" panose="020B0602020104020603" pitchFamily="34" charset="0"/>
                <a:ea typeface="Calibri" panose="020F0502020204030204" pitchFamily="34" charset="0"/>
                <a:cs typeface="Times New Roman" panose="02020603050405020304" pitchFamily="18" charset="0"/>
              </a:rPr>
              <a:t>V</a:t>
            </a:r>
            <a:r>
              <a:rPr lang="en-US" sz="2400" dirty="0">
                <a:effectLst/>
                <a:latin typeface="Tw Cen MT" panose="020B0602020104020603" pitchFamily="34" charset="0"/>
                <a:ea typeface="Calibri" panose="020F0502020204030204" pitchFamily="34" charset="0"/>
                <a:cs typeface="Times New Roman" panose="02020603050405020304" pitchFamily="18" charset="0"/>
              </a:rPr>
              <a:t>alue).</a:t>
            </a:r>
          </a:p>
          <a:p>
            <a:pPr marL="0" marR="0">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2814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dical Design 16x9">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141.potx" id="{D7485564-6666-4DDB-B0D3-55F6E694D6E5}" vid="{6E950D30-6FC6-4411-BCFF-468AD9ECA787}"/>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Medical design presentation (widescreen)</Template>
  <TotalTime>207</TotalTime>
  <Words>658</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Franklin Gothic Medium</vt:lpstr>
      <vt:lpstr>inherit</vt:lpstr>
      <vt:lpstr>Ink Free</vt:lpstr>
      <vt:lpstr>Modern Love Caps</vt:lpstr>
      <vt:lpstr>Open Sans</vt:lpstr>
      <vt:lpstr>Segoe Print</vt:lpstr>
      <vt:lpstr>Tw Cen MT</vt:lpstr>
      <vt:lpstr>Medical Design 16x9</vt:lpstr>
      <vt:lpstr>How much does it cost?</vt:lpstr>
      <vt:lpstr>The Formula</vt:lpstr>
      <vt:lpstr>The Formula</vt:lpstr>
      <vt:lpstr>Parts of our Formula</vt:lpstr>
      <vt:lpstr>You need to get paid too</vt:lpstr>
      <vt:lpstr>What is your average class size?</vt:lpstr>
      <vt:lpstr>Let’s Talk About Market Value</vt:lpstr>
      <vt:lpstr>Why Market Value?</vt:lpstr>
      <vt:lpstr>So, what is our final formula?</vt:lpstr>
      <vt:lpstr>Are there other ways to calculate course charges?</vt:lpstr>
      <vt:lpstr>Yes!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Perfecting Your Pricing</dc:title>
  <dc:creator>Gail Klanchesser</dc:creator>
  <cp:lastModifiedBy>Gail Klanchesser</cp:lastModifiedBy>
  <cp:revision>15</cp:revision>
  <dcterms:created xsi:type="dcterms:W3CDTF">2022-01-13T21:29:21Z</dcterms:created>
  <dcterms:modified xsi:type="dcterms:W3CDTF">2023-10-01T17:24:59Z</dcterms:modified>
</cp:coreProperties>
</file>